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329" r:id="rId3"/>
    <p:sldId id="328" r:id="rId4"/>
    <p:sldId id="264" r:id="rId5"/>
    <p:sldId id="331" r:id="rId6"/>
    <p:sldId id="333" r:id="rId7"/>
    <p:sldId id="334" r:id="rId8"/>
    <p:sldId id="348" r:id="rId9"/>
    <p:sldId id="335" r:id="rId10"/>
    <p:sldId id="339" r:id="rId11"/>
    <p:sldId id="343" r:id="rId12"/>
    <p:sldId id="349" r:id="rId13"/>
    <p:sldId id="350" r:id="rId14"/>
    <p:sldId id="354" r:id="rId15"/>
    <p:sldId id="305" r:id="rId16"/>
  </p:sldIdLst>
  <p:sldSz cx="9144000" cy="6858000" type="screen4x3"/>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8FB837D-C827-4EFA-A057-4D05807E0F7C}" styleName="Estilo temático 1 - Énfasi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03447BB-5D67-496B-8E87-E561075AD55C}" styleName="Estilo oscuro 1 - Énfasi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Estilo o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D27102A9-8310-4765-A935-A1911B00CA55}" styleName="Estilo claro 1 - Acento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8D230F3-CF80-4859-8CE7-A43EE81993B5}" styleName="Estilo claro 1 - Acento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58" autoAdjust="0"/>
    <p:restoredTop sz="94660"/>
  </p:normalViewPr>
  <p:slideViewPr>
    <p:cSldViewPr snapToGrid="0">
      <p:cViewPr varScale="1">
        <p:scale>
          <a:sx n="114" d="100"/>
          <a:sy n="114" d="100"/>
        </p:scale>
        <p:origin x="1692"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A3F59E5-C5D0-4F0E-8619-1335BFA3C6E6}" type="datetimeFigureOut">
              <a:rPr lang="es-HN" smtClean="0"/>
              <a:pPr/>
              <a:t>24/1/2020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2574044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3F59E5-C5D0-4F0E-8619-1335BFA3C6E6}" type="datetimeFigureOut">
              <a:rPr lang="es-HN" smtClean="0"/>
              <a:pPr/>
              <a:t>24/1/2020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391147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3F59E5-C5D0-4F0E-8619-1335BFA3C6E6}" type="datetimeFigureOut">
              <a:rPr lang="es-HN" smtClean="0"/>
              <a:pPr/>
              <a:t>24/1/2020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1842560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3F59E5-C5D0-4F0E-8619-1335BFA3C6E6}" type="datetimeFigureOut">
              <a:rPr lang="es-HN" smtClean="0"/>
              <a:pPr/>
              <a:t>24/1/2020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674615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2A3F59E5-C5D0-4F0E-8619-1335BFA3C6E6}" type="datetimeFigureOut">
              <a:rPr lang="es-HN" smtClean="0"/>
              <a:pPr/>
              <a:t>24/1/2020</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2043135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A3F59E5-C5D0-4F0E-8619-1335BFA3C6E6}" type="datetimeFigureOut">
              <a:rPr lang="es-HN" smtClean="0"/>
              <a:pPr/>
              <a:t>24/1/2020</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198614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A3F59E5-C5D0-4F0E-8619-1335BFA3C6E6}" type="datetimeFigureOut">
              <a:rPr lang="es-HN" smtClean="0"/>
              <a:pPr/>
              <a:t>24/1/2020</a:t>
            </a:fld>
            <a:endParaRPr lang="es-HN"/>
          </a:p>
        </p:txBody>
      </p:sp>
      <p:sp>
        <p:nvSpPr>
          <p:cNvPr id="8" name="Footer Placeholder 7"/>
          <p:cNvSpPr>
            <a:spLocks noGrp="1"/>
          </p:cNvSpPr>
          <p:nvPr>
            <p:ph type="ftr" sz="quarter" idx="11"/>
          </p:nvPr>
        </p:nvSpPr>
        <p:spPr/>
        <p:txBody>
          <a:bodyPr/>
          <a:lstStyle/>
          <a:p>
            <a:endParaRPr lang="es-HN"/>
          </a:p>
        </p:txBody>
      </p:sp>
      <p:sp>
        <p:nvSpPr>
          <p:cNvPr id="9" name="Slide Number Placeholder 8"/>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2997412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A3F59E5-C5D0-4F0E-8619-1335BFA3C6E6}" type="datetimeFigureOut">
              <a:rPr lang="es-HN" smtClean="0"/>
              <a:pPr/>
              <a:t>24/1/2020</a:t>
            </a:fld>
            <a:endParaRPr lang="es-HN"/>
          </a:p>
        </p:txBody>
      </p:sp>
      <p:sp>
        <p:nvSpPr>
          <p:cNvPr id="4" name="Footer Placeholder 3"/>
          <p:cNvSpPr>
            <a:spLocks noGrp="1"/>
          </p:cNvSpPr>
          <p:nvPr>
            <p:ph type="ftr" sz="quarter" idx="11"/>
          </p:nvPr>
        </p:nvSpPr>
        <p:spPr/>
        <p:txBody>
          <a:bodyPr/>
          <a:lstStyle/>
          <a:p>
            <a:endParaRPr lang="es-HN"/>
          </a:p>
        </p:txBody>
      </p:sp>
      <p:sp>
        <p:nvSpPr>
          <p:cNvPr id="5" name="Slide Number Placeholder 4"/>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4085471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F59E5-C5D0-4F0E-8619-1335BFA3C6E6}" type="datetimeFigureOut">
              <a:rPr lang="es-HN" smtClean="0"/>
              <a:pPr/>
              <a:t>24/1/2020</a:t>
            </a:fld>
            <a:endParaRPr lang="es-HN"/>
          </a:p>
        </p:txBody>
      </p:sp>
      <p:sp>
        <p:nvSpPr>
          <p:cNvPr id="3" name="Footer Placeholder 2"/>
          <p:cNvSpPr>
            <a:spLocks noGrp="1"/>
          </p:cNvSpPr>
          <p:nvPr>
            <p:ph type="ftr" sz="quarter" idx="11"/>
          </p:nvPr>
        </p:nvSpPr>
        <p:spPr/>
        <p:txBody>
          <a:bodyPr/>
          <a:lstStyle/>
          <a:p>
            <a:endParaRPr lang="es-HN"/>
          </a:p>
        </p:txBody>
      </p:sp>
      <p:sp>
        <p:nvSpPr>
          <p:cNvPr id="4" name="Slide Number Placeholder 3"/>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2025732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2A3F59E5-C5D0-4F0E-8619-1335BFA3C6E6}" type="datetimeFigureOut">
              <a:rPr lang="es-HN" smtClean="0"/>
              <a:pPr/>
              <a:t>24/1/2020</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264204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2A3F59E5-C5D0-4F0E-8619-1335BFA3C6E6}" type="datetimeFigureOut">
              <a:rPr lang="es-HN" smtClean="0"/>
              <a:pPr/>
              <a:t>24/1/2020</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0065FF99-F3C1-4FC5-B323-68E84FC2CF3A}" type="slidenum">
              <a:rPr lang="es-HN" smtClean="0"/>
              <a:pPr/>
              <a:t>‹Nº›</a:t>
            </a:fld>
            <a:endParaRPr lang="es-HN"/>
          </a:p>
        </p:txBody>
      </p:sp>
    </p:spTree>
    <p:extLst>
      <p:ext uri="{BB962C8B-B14F-4D97-AF65-F5344CB8AC3E}">
        <p14:creationId xmlns:p14="http://schemas.microsoft.com/office/powerpoint/2010/main" val="306362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3F59E5-C5D0-4F0E-8619-1335BFA3C6E6}" type="datetimeFigureOut">
              <a:rPr lang="es-HN" smtClean="0"/>
              <a:pPr/>
              <a:t>24/1/2020</a:t>
            </a:fld>
            <a:endParaRPr lang="es-H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H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5FF99-F3C1-4FC5-B323-68E84FC2CF3A}" type="slidenum">
              <a:rPr lang="es-HN" smtClean="0"/>
              <a:pPr/>
              <a:t>‹Nº›</a:t>
            </a:fld>
            <a:endParaRPr lang="es-HN"/>
          </a:p>
        </p:txBody>
      </p:sp>
    </p:spTree>
    <p:extLst>
      <p:ext uri="{BB962C8B-B14F-4D97-AF65-F5344CB8AC3E}">
        <p14:creationId xmlns:p14="http://schemas.microsoft.com/office/powerpoint/2010/main" val="856423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6202"/>
            <a:ext cx="9143999" cy="7064202"/>
          </a:xfrm>
          <a:prstGeom prst="rect">
            <a:avLst/>
          </a:prstGeom>
        </p:spPr>
      </p:pic>
      <p:sp>
        <p:nvSpPr>
          <p:cNvPr id="2" name="Título 1"/>
          <p:cNvSpPr>
            <a:spLocks noGrp="1"/>
          </p:cNvSpPr>
          <p:nvPr>
            <p:ph type="title"/>
          </p:nvPr>
        </p:nvSpPr>
        <p:spPr>
          <a:xfrm>
            <a:off x="628650" y="1"/>
            <a:ext cx="7642895" cy="511728"/>
          </a:xfrm>
        </p:spPr>
        <p:txBody>
          <a:bodyPr>
            <a:normAutofit fontScale="90000"/>
          </a:bodyPr>
          <a:lstStyle/>
          <a:p>
            <a:pPr algn="ctr"/>
            <a:br>
              <a:rPr lang="es-ES" sz="1800" b="1" dirty="0"/>
            </a:br>
            <a:br>
              <a:rPr lang="es-ES" sz="1800" b="1" dirty="0"/>
            </a:br>
            <a:br>
              <a:rPr lang="es-ES" sz="1800" b="1" dirty="0"/>
            </a:br>
            <a:endParaRPr lang="es-ES" sz="1800" b="1" dirty="0"/>
          </a:p>
        </p:txBody>
      </p:sp>
      <p:sp>
        <p:nvSpPr>
          <p:cNvPr id="3" name="Marcador de contenido 2"/>
          <p:cNvSpPr>
            <a:spLocks noGrp="1"/>
          </p:cNvSpPr>
          <p:nvPr>
            <p:ph idx="1"/>
          </p:nvPr>
        </p:nvSpPr>
        <p:spPr>
          <a:xfrm>
            <a:off x="459271" y="668445"/>
            <a:ext cx="7711606" cy="5187071"/>
          </a:xfrm>
        </p:spPr>
        <p:txBody>
          <a:bodyPr>
            <a:normAutofit/>
          </a:bodyPr>
          <a:lstStyle/>
          <a:p>
            <a:pPr marL="0" indent="0" algn="ctr">
              <a:buNone/>
            </a:pPr>
            <a:endParaRPr lang="es-ES" b="1" dirty="0"/>
          </a:p>
          <a:p>
            <a:pPr marL="0" indent="0" algn="ctr">
              <a:buNone/>
            </a:pPr>
            <a:endParaRPr lang="es-ES" b="1" dirty="0"/>
          </a:p>
          <a:p>
            <a:pPr marL="0" indent="0" algn="ctr">
              <a:buNone/>
            </a:pPr>
            <a:endParaRPr lang="es-ES" b="1" dirty="0"/>
          </a:p>
          <a:p>
            <a:pPr marL="0" indent="0" algn="ctr">
              <a:buNone/>
            </a:pPr>
            <a:endParaRPr lang="es-ES" b="1" dirty="0"/>
          </a:p>
          <a:p>
            <a:pPr marL="0" indent="0" algn="ctr">
              <a:buNone/>
            </a:pPr>
            <a:endParaRPr lang="es-ES" b="1" dirty="0"/>
          </a:p>
          <a:p>
            <a:pPr marL="0" indent="0" algn="ctr">
              <a:buNone/>
            </a:pPr>
            <a:endParaRPr lang="es-ES" b="1" dirty="0"/>
          </a:p>
          <a:p>
            <a:pPr marL="0" indent="0" algn="ctr">
              <a:buNone/>
            </a:pPr>
            <a:endParaRPr lang="es-ES" b="1" dirty="0"/>
          </a:p>
          <a:p>
            <a:pPr marL="0" indent="0" algn="ctr">
              <a:buNone/>
            </a:pPr>
            <a:r>
              <a:rPr lang="es-ES" b="1" dirty="0">
                <a:solidFill>
                  <a:schemeClr val="accent1">
                    <a:lumMod val="75000"/>
                  </a:schemeClr>
                </a:solidFill>
                <a:latin typeface="Times New Roman" panose="02020603050405020304" pitchFamily="18" charset="0"/>
                <a:cs typeface="Times New Roman" panose="02020603050405020304" pitchFamily="18" charset="0"/>
              </a:rPr>
              <a:t>Bienvenidos al curso de inducción a la modalidad </a:t>
            </a:r>
          </a:p>
          <a:p>
            <a:pPr marL="0" indent="0" algn="ctr">
              <a:buNone/>
            </a:pPr>
            <a:r>
              <a:rPr lang="es-ES" b="1" dirty="0">
                <a:solidFill>
                  <a:schemeClr val="accent1">
                    <a:lumMod val="75000"/>
                  </a:schemeClr>
                </a:solidFill>
                <a:latin typeface="Times New Roman" panose="02020603050405020304" pitchFamily="18" charset="0"/>
                <a:cs typeface="Times New Roman" panose="02020603050405020304" pitchFamily="18" charset="0"/>
              </a:rPr>
              <a:t>de educación a distancia de la UNAH</a:t>
            </a:r>
          </a:p>
        </p:txBody>
      </p:sp>
      <p:pic>
        <p:nvPicPr>
          <p:cNvPr id="5" name="Imagen 4">
            <a:extLst>
              <a:ext uri="{FF2B5EF4-FFF2-40B4-BE49-F238E27FC236}">
                <a16:creationId xmlns:a16="http://schemas.microsoft.com/office/drawing/2014/main" id="{FC9115AD-7DCD-4095-881B-B21B473C682C}"/>
              </a:ext>
            </a:extLst>
          </p:cNvPr>
          <p:cNvPicPr>
            <a:picLocks noChangeAspect="1"/>
          </p:cNvPicPr>
          <p:nvPr/>
        </p:nvPicPr>
        <p:blipFill>
          <a:blip r:embed="rId3"/>
          <a:stretch>
            <a:fillRect/>
          </a:stretch>
        </p:blipFill>
        <p:spPr>
          <a:xfrm>
            <a:off x="628650" y="738031"/>
            <a:ext cx="7886700" cy="2847079"/>
          </a:xfrm>
          <a:prstGeom prst="rect">
            <a:avLst/>
          </a:prstGeom>
        </p:spPr>
      </p:pic>
    </p:spTree>
    <p:extLst>
      <p:ext uri="{BB962C8B-B14F-4D97-AF65-F5344CB8AC3E}">
        <p14:creationId xmlns:p14="http://schemas.microsoft.com/office/powerpoint/2010/main" val="1582591307"/>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82" y="0"/>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lvl="0">
              <a:spcBef>
                <a:spcPts val="1000"/>
              </a:spcBef>
            </a:pPr>
            <a:br>
              <a:rPr lang="es-ES" sz="1800" b="1" dirty="0">
                <a:solidFill>
                  <a:prstClr val="black"/>
                </a:solidFill>
                <a:latin typeface="Calibri"/>
                <a:ea typeface="+mn-ea"/>
                <a:cs typeface="+mn-cs"/>
              </a:rPr>
            </a:br>
            <a:endParaRPr lang="es-ES" b="1" dirty="0"/>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sp>
        <p:nvSpPr>
          <p:cNvPr id="3" name="Marcador de contenido 2">
            <a:extLst>
              <a:ext uri="{FF2B5EF4-FFF2-40B4-BE49-F238E27FC236}">
                <a16:creationId xmlns:a16="http://schemas.microsoft.com/office/drawing/2014/main" id="{4D1A1090-978A-40DA-A87E-5389769F7ACB}"/>
              </a:ext>
            </a:extLst>
          </p:cNvPr>
          <p:cNvSpPr>
            <a:spLocks noGrp="1"/>
          </p:cNvSpPr>
          <p:nvPr>
            <p:ph idx="1"/>
          </p:nvPr>
        </p:nvSpPr>
        <p:spPr>
          <a:xfrm>
            <a:off x="628650" y="558101"/>
            <a:ext cx="8119424" cy="5347400"/>
          </a:xfrm>
        </p:spPr>
        <p:txBody>
          <a:bodyPr>
            <a:normAutofit/>
          </a:bodyPr>
          <a:lstStyle/>
          <a:p>
            <a:pPr marL="0" indent="0" algn="just">
              <a:buNone/>
            </a:pPr>
            <a:r>
              <a:rPr lang="es-HN" sz="2400" b="1" dirty="0">
                <a:solidFill>
                  <a:schemeClr val="accent5">
                    <a:lumMod val="75000"/>
                  </a:schemeClr>
                </a:solidFill>
                <a:latin typeface="Times New Roman" panose="02020603050405020304" pitchFamily="18" charset="0"/>
                <a:cs typeface="Times New Roman" panose="02020603050405020304" pitchFamily="18" charset="0"/>
              </a:rPr>
              <a:t>Centro de Recursos de Aprendizaje de Educación a Distancia Craed </a:t>
            </a:r>
          </a:p>
          <a:p>
            <a:pPr marL="0" indent="0" algn="just">
              <a:buNone/>
            </a:pPr>
            <a:endParaRPr lang="es-HN" sz="1800" dirty="0">
              <a:latin typeface="Times New Roman" panose="02020603050405020304" pitchFamily="18" charset="0"/>
              <a:cs typeface="Times New Roman" panose="02020603050405020304" pitchFamily="18" charset="0"/>
            </a:endParaRPr>
          </a:p>
          <a:p>
            <a:pPr marL="0" indent="0" algn="just">
              <a:lnSpc>
                <a:spcPct val="150000"/>
              </a:lnSpc>
              <a:buNone/>
            </a:pPr>
            <a:r>
              <a:rPr lang="es-HN" sz="1600" dirty="0">
                <a:latin typeface="Times New Roman" panose="02020603050405020304" pitchFamily="18" charset="0"/>
                <a:cs typeface="Times New Roman" panose="02020603050405020304" pitchFamily="18" charset="0"/>
              </a:rPr>
              <a:t>Es el espacio físico para el desarrollo de la Educación Superior facultado de la ejecución de los programas y proyectos académicos de la modalidad a distancia por la Universidad Nacional Autónoma de Honduras.</a:t>
            </a:r>
          </a:p>
          <a:p>
            <a:pPr marL="0" indent="0" algn="just">
              <a:lnSpc>
                <a:spcPct val="150000"/>
              </a:lnSpc>
              <a:buNone/>
            </a:pPr>
            <a:r>
              <a:rPr lang="es-HN" sz="1600" dirty="0">
                <a:latin typeface="Times New Roman" panose="02020603050405020304" pitchFamily="18" charset="0"/>
                <a:cs typeface="Times New Roman" panose="02020603050405020304" pitchFamily="18" charset="0"/>
              </a:rPr>
              <a:t>Actualmente se cuenta con ocho (8) Craed a nivel nacional, siendo los siguientes: </a:t>
            </a:r>
          </a:p>
          <a:p>
            <a:pPr marL="0" indent="0" algn="just">
              <a:lnSpc>
                <a:spcPct val="150000"/>
              </a:lnSpc>
              <a:buNone/>
            </a:pPr>
            <a:endParaRPr lang="es-HN" sz="1800" dirty="0">
              <a:latin typeface="Times New Roman" panose="02020603050405020304" pitchFamily="18" charset="0"/>
              <a:cs typeface="Times New Roman" panose="02020603050405020304" pitchFamily="18" charset="0"/>
            </a:endParaRPr>
          </a:p>
          <a:p>
            <a:pPr marL="0" indent="0" algn="just">
              <a:lnSpc>
                <a:spcPct val="150000"/>
              </a:lnSpc>
              <a:buNone/>
            </a:pPr>
            <a:endParaRPr lang="es-HN" sz="1800" dirty="0">
              <a:latin typeface="Times New Roman" panose="02020603050405020304" pitchFamily="18" charset="0"/>
              <a:cs typeface="Times New Roman" panose="02020603050405020304" pitchFamily="18" charset="0"/>
            </a:endParaRPr>
          </a:p>
          <a:p>
            <a:pPr marL="0" indent="0" algn="just">
              <a:lnSpc>
                <a:spcPct val="150000"/>
              </a:lnSpc>
              <a:buNone/>
            </a:pPr>
            <a:endParaRPr lang="es-HN" sz="1800" dirty="0">
              <a:latin typeface="Times New Roman" panose="02020603050405020304" pitchFamily="18" charset="0"/>
              <a:cs typeface="Times New Roman" panose="02020603050405020304" pitchFamily="18" charset="0"/>
            </a:endParaRPr>
          </a:p>
          <a:p>
            <a:pPr marL="0" indent="0" algn="just">
              <a:buNone/>
            </a:pPr>
            <a:endParaRPr lang="es-HN" sz="1800" dirty="0">
              <a:latin typeface="Times New Roman" panose="02020603050405020304" pitchFamily="18" charset="0"/>
              <a:cs typeface="Times New Roman" panose="02020603050405020304" pitchFamily="18" charset="0"/>
            </a:endParaRPr>
          </a:p>
          <a:p>
            <a:pPr marL="0" indent="0" algn="just">
              <a:buNone/>
            </a:pPr>
            <a:endParaRPr lang="es-HN" sz="1800" dirty="0">
              <a:latin typeface="Times New Roman" panose="02020603050405020304" pitchFamily="18" charset="0"/>
              <a:cs typeface="Times New Roman" panose="02020603050405020304" pitchFamily="18" charset="0"/>
            </a:endParaRPr>
          </a:p>
          <a:p>
            <a:pPr marL="0" indent="0" algn="just">
              <a:buNone/>
            </a:pPr>
            <a:endParaRPr lang="es-HN" sz="1800" dirty="0"/>
          </a:p>
          <a:p>
            <a:pPr marL="0" indent="0" algn="just">
              <a:buNone/>
            </a:pPr>
            <a:endParaRPr lang="es-HN" sz="2000" dirty="0">
              <a:solidFill>
                <a:schemeClr val="accent1"/>
              </a:solidFill>
            </a:endParaRPr>
          </a:p>
        </p:txBody>
      </p:sp>
      <p:graphicFrame>
        <p:nvGraphicFramePr>
          <p:cNvPr id="6" name="Tabla 5">
            <a:extLst>
              <a:ext uri="{FF2B5EF4-FFF2-40B4-BE49-F238E27FC236}">
                <a16:creationId xmlns:a16="http://schemas.microsoft.com/office/drawing/2014/main" id="{9FE1494E-6C74-482D-B1E2-3C2DB54F6772}"/>
              </a:ext>
            </a:extLst>
          </p:cNvPr>
          <p:cNvGraphicFramePr>
            <a:graphicFrameLocks noGrp="1"/>
          </p:cNvGraphicFramePr>
          <p:nvPr>
            <p:extLst>
              <p:ext uri="{D42A27DB-BD31-4B8C-83A1-F6EECF244321}">
                <p14:modId xmlns:p14="http://schemas.microsoft.com/office/powerpoint/2010/main" val="1685891137"/>
              </p:ext>
            </p:extLst>
          </p:nvPr>
        </p:nvGraphicFramePr>
        <p:xfrm>
          <a:off x="1802470" y="3993672"/>
          <a:ext cx="4581552" cy="1498600"/>
        </p:xfrm>
        <a:graphic>
          <a:graphicData uri="http://schemas.openxmlformats.org/drawingml/2006/table">
            <a:tbl>
              <a:tblPr firstRow="1" bandRow="1">
                <a:tableStyleId>{5FD0F851-EC5A-4D38-B0AD-8093EC10F338}</a:tableStyleId>
              </a:tblPr>
              <a:tblGrid>
                <a:gridCol w="2299747">
                  <a:extLst>
                    <a:ext uri="{9D8B030D-6E8A-4147-A177-3AD203B41FA5}">
                      <a16:colId xmlns:a16="http://schemas.microsoft.com/office/drawing/2014/main" val="618466284"/>
                    </a:ext>
                  </a:extLst>
                </a:gridCol>
                <a:gridCol w="2281805">
                  <a:extLst>
                    <a:ext uri="{9D8B030D-6E8A-4147-A177-3AD203B41FA5}">
                      <a16:colId xmlns:a16="http://schemas.microsoft.com/office/drawing/2014/main" val="2918065974"/>
                    </a:ext>
                  </a:extLst>
                </a:gridCol>
              </a:tblGrid>
              <a:tr h="370840">
                <a:tc>
                  <a:txBody>
                    <a:bodyPr/>
                    <a:lstStyle/>
                    <a:p>
                      <a:r>
                        <a:rPr lang="es-HN" sz="1800" b="0" kern="1200" dirty="0">
                          <a:solidFill>
                            <a:schemeClr val="tx1"/>
                          </a:solidFill>
                          <a:latin typeface="Times New Roman" panose="02020603050405020304" pitchFamily="18" charset="0"/>
                          <a:ea typeface="+mn-ea"/>
                          <a:cs typeface="Times New Roman" panose="02020603050405020304" pitchFamily="18" charset="0"/>
                        </a:rPr>
                        <a:t>CRAED Choluteca </a:t>
                      </a:r>
                    </a:p>
                  </a:txBody>
                  <a:tcPr/>
                </a:tc>
                <a:tc>
                  <a:txBody>
                    <a:bodyPr/>
                    <a:lstStyle/>
                    <a:p>
                      <a:r>
                        <a:rPr lang="es-HN" sz="1800" b="0" kern="1200" dirty="0">
                          <a:solidFill>
                            <a:schemeClr val="tx1"/>
                          </a:solidFill>
                          <a:latin typeface="Times New Roman" panose="02020603050405020304" pitchFamily="18" charset="0"/>
                          <a:ea typeface="+mn-ea"/>
                          <a:cs typeface="Times New Roman" panose="02020603050405020304" pitchFamily="18" charset="0"/>
                        </a:rPr>
                        <a:t>CRAED El Paraíso </a:t>
                      </a:r>
                    </a:p>
                  </a:txBody>
                  <a:tcPr/>
                </a:tc>
                <a:extLst>
                  <a:ext uri="{0D108BD9-81ED-4DB2-BD59-A6C34878D82A}">
                    <a16:rowId xmlns:a16="http://schemas.microsoft.com/office/drawing/2014/main" val="1710704736"/>
                  </a:ext>
                </a:extLst>
              </a:tr>
              <a:tr h="370840">
                <a:tc>
                  <a:txBody>
                    <a:bodyPr/>
                    <a:lstStyle/>
                    <a:p>
                      <a:r>
                        <a:rPr lang="es-HN" dirty="0">
                          <a:latin typeface="Times New Roman" panose="02020603050405020304" pitchFamily="18" charset="0"/>
                          <a:cs typeface="Times New Roman" panose="02020603050405020304" pitchFamily="18" charset="0"/>
                        </a:rPr>
                        <a:t> CRAED Juticalpa</a:t>
                      </a:r>
                    </a:p>
                  </a:txBody>
                  <a:tcPr/>
                </a:tc>
                <a:tc>
                  <a:txBody>
                    <a:bodyPr/>
                    <a:lstStyle/>
                    <a:p>
                      <a:r>
                        <a:rPr lang="es-HN" dirty="0">
                          <a:latin typeface="Times New Roman" panose="02020603050405020304" pitchFamily="18" charset="0"/>
                          <a:cs typeface="Times New Roman" panose="02020603050405020304" pitchFamily="18" charset="0"/>
                        </a:rPr>
                        <a:t>CRAED Tegucigalpa </a:t>
                      </a:r>
                    </a:p>
                  </a:txBody>
                  <a:tcPr/>
                </a:tc>
                <a:extLst>
                  <a:ext uri="{0D108BD9-81ED-4DB2-BD59-A6C34878D82A}">
                    <a16:rowId xmlns:a16="http://schemas.microsoft.com/office/drawing/2014/main" val="3670064518"/>
                  </a:ext>
                </a:extLst>
              </a:tr>
              <a:tr h="386080">
                <a:tc>
                  <a:txBody>
                    <a:bodyPr/>
                    <a:lstStyle/>
                    <a:p>
                      <a:r>
                        <a:rPr lang="es-HN" dirty="0">
                          <a:latin typeface="Times New Roman" panose="02020603050405020304" pitchFamily="18" charset="0"/>
                          <a:cs typeface="Times New Roman" panose="02020603050405020304" pitchFamily="18" charset="0"/>
                        </a:rPr>
                        <a:t>CRAED Siguatepeque </a:t>
                      </a:r>
                    </a:p>
                  </a:txBody>
                  <a:tcPr/>
                </a:tc>
                <a:tc>
                  <a:txBody>
                    <a:bodyPr/>
                    <a:lstStyle/>
                    <a:p>
                      <a:r>
                        <a:rPr lang="es-HN" dirty="0">
                          <a:latin typeface="Times New Roman" panose="02020603050405020304" pitchFamily="18" charset="0"/>
                          <a:cs typeface="Times New Roman" panose="02020603050405020304" pitchFamily="18" charset="0"/>
                        </a:rPr>
                        <a:t>CRAED La Entrada </a:t>
                      </a:r>
                    </a:p>
                  </a:txBody>
                  <a:tcPr/>
                </a:tc>
                <a:extLst>
                  <a:ext uri="{0D108BD9-81ED-4DB2-BD59-A6C34878D82A}">
                    <a16:rowId xmlns:a16="http://schemas.microsoft.com/office/drawing/2014/main" val="2177696837"/>
                  </a:ext>
                </a:extLst>
              </a:tr>
              <a:tr h="370840">
                <a:tc>
                  <a:txBody>
                    <a:bodyPr/>
                    <a:lstStyle/>
                    <a:p>
                      <a:r>
                        <a:rPr lang="es-HN" dirty="0">
                          <a:latin typeface="Times New Roman" panose="02020603050405020304" pitchFamily="18" charset="0"/>
                          <a:cs typeface="Times New Roman" panose="02020603050405020304" pitchFamily="18" charset="0"/>
                        </a:rPr>
                        <a:t>CRAED El Progreso</a:t>
                      </a:r>
                    </a:p>
                  </a:txBody>
                  <a:tcPr/>
                </a:tc>
                <a:tc>
                  <a:txBody>
                    <a:bodyPr/>
                    <a:lstStyle/>
                    <a:p>
                      <a:r>
                        <a:rPr lang="es-HN" dirty="0">
                          <a:latin typeface="Times New Roman" panose="02020603050405020304" pitchFamily="18" charset="0"/>
                          <a:cs typeface="Times New Roman" panose="02020603050405020304" pitchFamily="18" charset="0"/>
                        </a:rPr>
                        <a:t>CRAED Tocoa </a:t>
                      </a:r>
                    </a:p>
                  </a:txBody>
                  <a:tcPr/>
                </a:tc>
                <a:extLst>
                  <a:ext uri="{0D108BD9-81ED-4DB2-BD59-A6C34878D82A}">
                    <a16:rowId xmlns:a16="http://schemas.microsoft.com/office/drawing/2014/main" val="226634242"/>
                  </a:ext>
                </a:extLst>
              </a:tr>
            </a:tbl>
          </a:graphicData>
        </a:graphic>
      </p:graphicFrame>
    </p:spTree>
    <p:extLst>
      <p:ext uri="{BB962C8B-B14F-4D97-AF65-F5344CB8AC3E}">
        <p14:creationId xmlns:p14="http://schemas.microsoft.com/office/powerpoint/2010/main" val="64770906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741" y="-103101"/>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lvl="0">
              <a:spcBef>
                <a:spcPts val="1000"/>
              </a:spcBef>
            </a:pPr>
            <a:br>
              <a:rPr lang="es-ES" sz="1800" b="1" dirty="0">
                <a:solidFill>
                  <a:prstClr val="black"/>
                </a:solidFill>
                <a:latin typeface="Calibri"/>
                <a:ea typeface="+mn-ea"/>
                <a:cs typeface="+mn-cs"/>
              </a:rPr>
            </a:br>
            <a:endParaRPr lang="es-ES" b="1" dirty="0"/>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sp>
        <p:nvSpPr>
          <p:cNvPr id="3" name="Marcador de contenido 2">
            <a:extLst>
              <a:ext uri="{FF2B5EF4-FFF2-40B4-BE49-F238E27FC236}">
                <a16:creationId xmlns:a16="http://schemas.microsoft.com/office/drawing/2014/main" id="{DD661CA4-D04C-49FF-A542-69E24A80533F}"/>
              </a:ext>
            </a:extLst>
          </p:cNvPr>
          <p:cNvSpPr>
            <a:spLocks noGrp="1"/>
          </p:cNvSpPr>
          <p:nvPr>
            <p:ph idx="1"/>
          </p:nvPr>
        </p:nvSpPr>
        <p:spPr>
          <a:xfrm>
            <a:off x="486560" y="558100"/>
            <a:ext cx="7164199" cy="5146414"/>
          </a:xfrm>
        </p:spPr>
        <p:txBody>
          <a:bodyPr>
            <a:normAutofit fontScale="25000" lnSpcReduction="20000"/>
          </a:bodyPr>
          <a:lstStyle/>
          <a:p>
            <a:pPr marL="0" indent="0">
              <a:buNone/>
            </a:pPr>
            <a:r>
              <a:rPr lang="es-HN" sz="8000" b="1" dirty="0">
                <a:solidFill>
                  <a:schemeClr val="accent5">
                    <a:lumMod val="75000"/>
                  </a:schemeClr>
                </a:solidFill>
                <a:latin typeface="Times New Roman" panose="02020603050405020304" pitchFamily="18" charset="0"/>
                <a:cs typeface="Times New Roman" panose="02020603050405020304" pitchFamily="18" charset="0"/>
              </a:rPr>
              <a:t>Matrícula </a:t>
            </a:r>
          </a:p>
          <a:p>
            <a:pPr marL="0" indent="0" algn="just">
              <a:lnSpc>
                <a:spcPct val="120000"/>
              </a:lnSpc>
              <a:buNone/>
            </a:pPr>
            <a:r>
              <a:rPr lang="es-HN" sz="7200" dirty="0">
                <a:latin typeface="Times New Roman" panose="02020603050405020304" pitchFamily="18" charset="0"/>
                <a:cs typeface="Times New Roman" panose="02020603050405020304" pitchFamily="18" charset="0"/>
              </a:rPr>
              <a:t>El Sistema de educación a distancia funciona con tres períodos académicos anuales de 15 semanas cada uno, donde el estudiante puede matricular las asignaturas de acuerdo al índice, estas se desarrollarán en cada semana, dichas semanas se denominan A y B; en las cuales deberá asistir a las tutorías los sábados y domingos, cada tutoría tiene una duración de cuatro (4) horas. </a:t>
            </a:r>
          </a:p>
          <a:p>
            <a:pPr marL="0" indent="0">
              <a:buNone/>
            </a:pPr>
            <a:r>
              <a:rPr lang="es-HN" sz="8000" b="1" dirty="0">
                <a:solidFill>
                  <a:schemeClr val="accent5">
                    <a:lumMod val="75000"/>
                  </a:schemeClr>
                </a:solidFill>
                <a:latin typeface="Times New Roman" panose="02020603050405020304" pitchFamily="18" charset="0"/>
                <a:cs typeface="Times New Roman" panose="02020603050405020304" pitchFamily="18" charset="0"/>
              </a:rPr>
              <a:t>Recomendaciones </a:t>
            </a:r>
          </a:p>
          <a:p>
            <a:pPr algn="just">
              <a:lnSpc>
                <a:spcPct val="120000"/>
              </a:lnSpc>
              <a:buFont typeface="Wingdings" panose="05000000000000000000" pitchFamily="2" charset="2"/>
              <a:buChar char="§"/>
            </a:pPr>
            <a:r>
              <a:rPr lang="es-HN" sz="7200" dirty="0">
                <a:latin typeface="Times New Roman" panose="02020603050405020304" pitchFamily="18" charset="0"/>
                <a:cs typeface="Times New Roman" panose="02020603050405020304" pitchFamily="18" charset="0"/>
              </a:rPr>
              <a:t>Matricule las asignaturas según el orden del plan de estudios, preséntese en las aulas de tutoría indicadas en la Forma 003, cualquier inconveniente abóquese al especialista de enlace del </a:t>
            </a:r>
            <a:r>
              <a:rPr lang="es-HN" sz="7200" dirty="0" err="1">
                <a:latin typeface="Times New Roman" panose="02020603050405020304" pitchFamily="18" charset="0"/>
                <a:cs typeface="Times New Roman" panose="02020603050405020304" pitchFamily="18" charset="0"/>
              </a:rPr>
              <a:t>Craed</a:t>
            </a:r>
            <a:r>
              <a:rPr lang="es-HN" sz="7200" dirty="0">
                <a:latin typeface="Times New Roman" panose="02020603050405020304" pitchFamily="18" charset="0"/>
                <a:cs typeface="Times New Roman" panose="02020603050405020304" pitchFamily="18" charset="0"/>
              </a:rPr>
              <a:t>.</a:t>
            </a:r>
          </a:p>
          <a:p>
            <a:pPr lvl="0" algn="just">
              <a:lnSpc>
                <a:spcPct val="120000"/>
              </a:lnSpc>
              <a:buFont typeface="Wingdings" panose="05000000000000000000" pitchFamily="2" charset="2"/>
              <a:buChar char="§"/>
            </a:pPr>
            <a:r>
              <a:rPr lang="es-HN" sz="7200" dirty="0">
                <a:latin typeface="Times New Roman" panose="02020603050405020304" pitchFamily="18" charset="0"/>
                <a:cs typeface="Times New Roman" panose="02020603050405020304" pitchFamily="18" charset="0"/>
              </a:rPr>
              <a:t>Asista a las tutorías con el material de estudio leído anticipadamente, plantee sus dudas sobre los contenidos a su tutor durante la tutoría, o</a:t>
            </a:r>
            <a:r>
              <a:rPr lang="es-HN" sz="7200" dirty="0">
                <a:solidFill>
                  <a:prstClr val="black"/>
                </a:solidFill>
                <a:latin typeface="Times New Roman" panose="02020603050405020304" pitchFamily="18" charset="0"/>
                <a:cs typeface="Times New Roman" panose="02020603050405020304" pitchFamily="18" charset="0"/>
              </a:rPr>
              <a:t>rganice su tiempo para poder cumplir sus obligaciones. </a:t>
            </a:r>
          </a:p>
          <a:p>
            <a:pPr algn="just">
              <a:lnSpc>
                <a:spcPct val="120000"/>
              </a:lnSpc>
              <a:buFont typeface="Wingdings" panose="05000000000000000000" pitchFamily="2" charset="2"/>
              <a:buChar char="§"/>
            </a:pPr>
            <a:r>
              <a:rPr lang="es-HN" sz="7200" dirty="0">
                <a:latin typeface="Times New Roman" panose="02020603050405020304" pitchFamily="18" charset="0"/>
                <a:cs typeface="Times New Roman" panose="02020603050405020304" pitchFamily="18" charset="0"/>
              </a:rPr>
              <a:t>Conserve la Forma 003 de su matrícula para cualquier gestión académica y administrativa. </a:t>
            </a:r>
          </a:p>
          <a:p>
            <a:pPr algn="just">
              <a:buFont typeface="Wingdings" panose="05000000000000000000" pitchFamily="2" charset="2"/>
              <a:buChar char="§"/>
            </a:pPr>
            <a:endParaRPr lang="es-HN" sz="2900" dirty="0"/>
          </a:p>
          <a:p>
            <a:pPr marL="0" indent="0" algn="just">
              <a:buNone/>
            </a:pPr>
            <a:endParaRPr lang="es-HN" sz="1800" dirty="0"/>
          </a:p>
          <a:p>
            <a:pPr marL="0" indent="0" algn="just">
              <a:buNone/>
            </a:pPr>
            <a:r>
              <a:rPr lang="es-HN" sz="1800" dirty="0"/>
              <a:t> </a:t>
            </a:r>
          </a:p>
        </p:txBody>
      </p:sp>
    </p:spTree>
    <p:extLst>
      <p:ext uri="{BB962C8B-B14F-4D97-AF65-F5344CB8AC3E}">
        <p14:creationId xmlns:p14="http://schemas.microsoft.com/office/powerpoint/2010/main" val="162526545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82" y="-103101"/>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lvl="0">
              <a:spcBef>
                <a:spcPts val="1000"/>
              </a:spcBef>
            </a:pPr>
            <a:br>
              <a:rPr lang="es-ES" sz="1800" b="1" dirty="0">
                <a:solidFill>
                  <a:prstClr val="black"/>
                </a:solidFill>
                <a:latin typeface="Calibri"/>
                <a:ea typeface="+mn-ea"/>
                <a:cs typeface="+mn-cs"/>
              </a:rPr>
            </a:br>
            <a:endParaRPr lang="es-ES" b="1" dirty="0"/>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sp>
        <p:nvSpPr>
          <p:cNvPr id="3" name="Marcador de contenido 2">
            <a:extLst>
              <a:ext uri="{FF2B5EF4-FFF2-40B4-BE49-F238E27FC236}">
                <a16:creationId xmlns:a16="http://schemas.microsoft.com/office/drawing/2014/main" id="{DD661CA4-D04C-49FF-A542-69E24A80533F}"/>
              </a:ext>
            </a:extLst>
          </p:cNvPr>
          <p:cNvSpPr>
            <a:spLocks noGrp="1"/>
          </p:cNvSpPr>
          <p:nvPr>
            <p:ph idx="1"/>
          </p:nvPr>
        </p:nvSpPr>
        <p:spPr>
          <a:xfrm>
            <a:off x="395926" y="637562"/>
            <a:ext cx="7229667" cy="5385733"/>
          </a:xfrm>
        </p:spPr>
        <p:txBody>
          <a:bodyPr>
            <a:normAutofit fontScale="85000" lnSpcReduction="10000"/>
          </a:bodyPr>
          <a:lstStyle/>
          <a:p>
            <a:pPr marL="0" indent="0" algn="just">
              <a:buNone/>
            </a:pPr>
            <a:r>
              <a:rPr lang="es-HN" sz="2400" b="1" dirty="0">
                <a:solidFill>
                  <a:schemeClr val="accent5">
                    <a:lumMod val="75000"/>
                  </a:schemeClr>
                </a:solidFill>
                <a:latin typeface="Times New Roman" panose="02020603050405020304" pitchFamily="18" charset="0"/>
                <a:cs typeface="Times New Roman" panose="02020603050405020304" pitchFamily="18" charset="0"/>
              </a:rPr>
              <a:t>Todo estudiante debe…</a:t>
            </a:r>
          </a:p>
          <a:p>
            <a:pPr marL="0" indent="0" algn="just">
              <a:lnSpc>
                <a:spcPct val="100000"/>
              </a:lnSpc>
              <a:buNone/>
            </a:pPr>
            <a:r>
              <a:rPr lang="es-HN" sz="1800" dirty="0">
                <a:latin typeface="Times New Roman" panose="02020603050405020304" pitchFamily="18" charset="0"/>
                <a:cs typeface="Times New Roman" panose="02020603050405020304" pitchFamily="18" charset="0"/>
              </a:rPr>
              <a:t>Todo estudiante del sistema de educación a distancia debe cursar el Curso de inducción a la modalidad de educación a distancia, donde obtendrá los conocimientos, habilidades y actitudes necesarias para el éxito en esta modalidad, puede cursarlo ingresando al siguiente enlace: campusvirtual.unah.edu.hn </a:t>
            </a:r>
          </a:p>
          <a:p>
            <a:pPr marL="0" indent="0" algn="just">
              <a:lnSpc>
                <a:spcPct val="100000"/>
              </a:lnSpc>
              <a:buNone/>
            </a:pPr>
            <a:endParaRPr lang="es-HN" sz="1800" dirty="0">
              <a:latin typeface="Times New Roman" panose="02020603050405020304" pitchFamily="18" charset="0"/>
              <a:cs typeface="Times New Roman" panose="02020603050405020304" pitchFamily="18" charset="0"/>
            </a:endParaRPr>
          </a:p>
          <a:p>
            <a:pPr marL="0" indent="0" algn="just">
              <a:buNone/>
            </a:pPr>
            <a:r>
              <a:rPr lang="es-HN" sz="2000" b="1" dirty="0">
                <a:solidFill>
                  <a:schemeClr val="accent5">
                    <a:lumMod val="75000"/>
                  </a:schemeClr>
                </a:solidFill>
                <a:latin typeface="Times New Roman" panose="02020603050405020304" pitchFamily="18" charset="0"/>
                <a:cs typeface="Times New Roman" panose="02020603050405020304" pitchFamily="18" charset="0"/>
              </a:rPr>
              <a:t>Participe en el Curso de introducción a la vida universitaria (CIVU)</a:t>
            </a:r>
          </a:p>
          <a:p>
            <a:pPr marL="0" indent="0" algn="just">
              <a:buNone/>
            </a:pPr>
            <a:r>
              <a:rPr lang="es-HN" sz="1800" dirty="0">
                <a:latin typeface="Times New Roman" panose="02020603050405020304" pitchFamily="18" charset="0"/>
                <a:cs typeface="Times New Roman" panose="02020603050405020304" pitchFamily="18" charset="0"/>
              </a:rPr>
              <a:t>La VOAE recomienda que asista a este curso en el transcurso del primer año de la carrera con el fin de mejorar su conocimiento respecto a la UNAH en todos sus niveles. </a:t>
            </a:r>
          </a:p>
          <a:p>
            <a:pPr marL="0" indent="0" algn="just">
              <a:buNone/>
            </a:pPr>
            <a:endParaRPr lang="es-HN" sz="1800" dirty="0">
              <a:latin typeface="Times New Roman" panose="02020603050405020304" pitchFamily="18" charset="0"/>
              <a:cs typeface="Times New Roman" panose="02020603050405020304" pitchFamily="18" charset="0"/>
            </a:endParaRPr>
          </a:p>
          <a:p>
            <a:pPr marL="0" indent="0" algn="just">
              <a:buNone/>
            </a:pPr>
            <a:r>
              <a:rPr lang="es-HN" sz="1800" dirty="0">
                <a:latin typeface="Times New Roman" panose="02020603050405020304" pitchFamily="18" charset="0"/>
                <a:cs typeface="Times New Roman" panose="02020603050405020304" pitchFamily="18" charset="0"/>
              </a:rPr>
              <a:t>Este curso es un requisito de graduación, se recomienda guardar la constancia hasta el momento que egrese. Para matricularse puede abocarse a las oficinas de VOAE para más información. </a:t>
            </a:r>
          </a:p>
          <a:p>
            <a:pPr marL="0" indent="0" algn="just">
              <a:buNone/>
            </a:pPr>
            <a:endParaRPr lang="es-HN" sz="1800" dirty="0">
              <a:latin typeface="Times New Roman" panose="02020603050405020304" pitchFamily="18" charset="0"/>
              <a:cs typeface="Times New Roman" panose="02020603050405020304" pitchFamily="18" charset="0"/>
            </a:endParaRPr>
          </a:p>
          <a:p>
            <a:pPr marL="0" indent="0" algn="just">
              <a:buNone/>
            </a:pPr>
            <a:r>
              <a:rPr lang="es-HN" sz="2000" b="1" dirty="0">
                <a:solidFill>
                  <a:schemeClr val="accent5">
                    <a:lumMod val="75000"/>
                  </a:schemeClr>
                </a:solidFill>
                <a:latin typeface="Times New Roman" panose="02020603050405020304" pitchFamily="18" charset="0"/>
                <a:cs typeface="Times New Roman" panose="02020603050405020304" pitchFamily="18" charset="0"/>
              </a:rPr>
              <a:t>Solicite su historial académico </a:t>
            </a:r>
          </a:p>
          <a:p>
            <a:pPr marL="0" indent="0" algn="just">
              <a:buNone/>
            </a:pPr>
            <a:r>
              <a:rPr lang="es-HN" sz="1800" dirty="0">
                <a:latin typeface="Times New Roman" panose="02020603050405020304" pitchFamily="18" charset="0"/>
                <a:cs typeface="Times New Roman" panose="02020603050405020304" pitchFamily="18" charset="0"/>
              </a:rPr>
              <a:t>Lleve un registro oficial de sus asignaturas aprobadas para evitar futuros problemas de matrícula, le recomendamos revisar su historial en línea y corroborar la nota antes de realizar el proceso de inscripción de asignaturas; puede solicitar una copia física de su registro estudiantil en la Universidad al finalizar cada año académico. </a:t>
            </a:r>
          </a:p>
        </p:txBody>
      </p:sp>
    </p:spTree>
    <p:extLst>
      <p:ext uri="{BB962C8B-B14F-4D97-AF65-F5344CB8AC3E}">
        <p14:creationId xmlns:p14="http://schemas.microsoft.com/office/powerpoint/2010/main" val="183866596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82" y="-103101"/>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lvl="0">
              <a:spcBef>
                <a:spcPts val="1000"/>
              </a:spcBef>
            </a:pPr>
            <a:br>
              <a:rPr lang="es-ES" sz="1800" b="1" dirty="0">
                <a:solidFill>
                  <a:prstClr val="black"/>
                </a:solidFill>
                <a:latin typeface="Calibri"/>
                <a:ea typeface="+mn-ea"/>
                <a:cs typeface="+mn-cs"/>
              </a:rPr>
            </a:br>
            <a:endParaRPr lang="es-ES" b="1" dirty="0"/>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sp>
        <p:nvSpPr>
          <p:cNvPr id="3" name="Marcador de contenido 2">
            <a:extLst>
              <a:ext uri="{FF2B5EF4-FFF2-40B4-BE49-F238E27FC236}">
                <a16:creationId xmlns:a16="http://schemas.microsoft.com/office/drawing/2014/main" id="{DD661CA4-D04C-49FF-A542-69E24A80533F}"/>
              </a:ext>
            </a:extLst>
          </p:cNvPr>
          <p:cNvSpPr>
            <a:spLocks noGrp="1"/>
          </p:cNvSpPr>
          <p:nvPr>
            <p:ph idx="1"/>
          </p:nvPr>
        </p:nvSpPr>
        <p:spPr>
          <a:xfrm>
            <a:off x="395926" y="558100"/>
            <a:ext cx="7397446" cy="5112858"/>
          </a:xfrm>
        </p:spPr>
        <p:txBody>
          <a:bodyPr>
            <a:normAutofit/>
          </a:bodyPr>
          <a:lstStyle/>
          <a:p>
            <a:pPr marL="0" indent="0" algn="just">
              <a:buNone/>
            </a:pPr>
            <a:r>
              <a:rPr lang="es-HN" sz="2400" b="1" dirty="0">
                <a:solidFill>
                  <a:schemeClr val="accent5">
                    <a:lumMod val="75000"/>
                  </a:schemeClr>
                </a:solidFill>
                <a:latin typeface="Times New Roman" panose="02020603050405020304" pitchFamily="18" charset="0"/>
                <a:cs typeface="Times New Roman" panose="02020603050405020304" pitchFamily="18" charset="0"/>
              </a:rPr>
              <a:t>Todo estudiante debe evitar… </a:t>
            </a:r>
          </a:p>
          <a:p>
            <a:pPr marL="0" indent="0" algn="just">
              <a:buNone/>
            </a:pPr>
            <a:r>
              <a:rPr lang="es-HN" sz="2000" b="1" dirty="0">
                <a:solidFill>
                  <a:schemeClr val="accent5">
                    <a:lumMod val="75000"/>
                  </a:schemeClr>
                </a:solidFill>
                <a:latin typeface="Times New Roman" panose="02020603050405020304" pitchFamily="18" charset="0"/>
                <a:cs typeface="Times New Roman" panose="02020603050405020304" pitchFamily="18" charset="0"/>
              </a:rPr>
              <a:t>Abandonar una asignatura sin haberla cancelado </a:t>
            </a:r>
          </a:p>
          <a:p>
            <a:pPr marL="0" indent="0" algn="just">
              <a:lnSpc>
                <a:spcPct val="110000"/>
              </a:lnSpc>
              <a:buNone/>
            </a:pPr>
            <a:r>
              <a:rPr lang="es-HN" sz="1800" dirty="0">
                <a:latin typeface="Times New Roman" panose="02020603050405020304" pitchFamily="18" charset="0"/>
                <a:cs typeface="Times New Roman" panose="02020603050405020304" pitchFamily="18" charset="0"/>
              </a:rPr>
              <a:t>La </a:t>
            </a:r>
            <a:r>
              <a:rPr lang="es-HN" sz="1800" dirty="0" err="1">
                <a:latin typeface="Times New Roman" panose="02020603050405020304" pitchFamily="18" charset="0"/>
                <a:cs typeface="Times New Roman" panose="02020603050405020304" pitchFamily="18" charset="0"/>
              </a:rPr>
              <a:t>Unah</a:t>
            </a:r>
            <a:r>
              <a:rPr lang="es-HN" sz="1800" dirty="0">
                <a:latin typeface="Times New Roman" panose="02020603050405020304" pitchFamily="18" charset="0"/>
                <a:cs typeface="Times New Roman" panose="02020603050405020304" pitchFamily="18" charset="0"/>
              </a:rPr>
              <a:t> establece un período de tres semanas para que pueda realizar la cancelación de sus asignaturas. También existe un espacio de un mes antes de finalizar el período académico en que puede realizar cancelación de asignaturas por causa justificada que debe ser debidamente documentada y presentada ante su coordinador de la carrera con un mes de antelación. </a:t>
            </a:r>
          </a:p>
          <a:p>
            <a:pPr marL="0" indent="0" algn="just">
              <a:lnSpc>
                <a:spcPct val="110000"/>
              </a:lnSpc>
              <a:buNone/>
            </a:pPr>
            <a:endParaRPr lang="es-HN" sz="1800" dirty="0">
              <a:latin typeface="Times New Roman" panose="02020603050405020304" pitchFamily="18" charset="0"/>
              <a:cs typeface="Times New Roman" panose="02020603050405020304" pitchFamily="18" charset="0"/>
            </a:endParaRPr>
          </a:p>
          <a:p>
            <a:pPr marL="0" indent="0" algn="just">
              <a:buNone/>
            </a:pPr>
            <a:r>
              <a:rPr lang="es-HN" sz="2000" b="1" dirty="0">
                <a:solidFill>
                  <a:schemeClr val="accent5">
                    <a:lumMod val="75000"/>
                  </a:schemeClr>
                </a:solidFill>
                <a:latin typeface="Times New Roman" panose="02020603050405020304" pitchFamily="18" charset="0"/>
                <a:cs typeface="Times New Roman" panose="02020603050405020304" pitchFamily="18" charset="0"/>
              </a:rPr>
              <a:t>Realizar los procedimientos fuera de tiempo </a:t>
            </a:r>
          </a:p>
          <a:p>
            <a:pPr marL="0" indent="0" algn="just">
              <a:lnSpc>
                <a:spcPct val="100000"/>
              </a:lnSpc>
              <a:buNone/>
            </a:pPr>
            <a:r>
              <a:rPr lang="es-HN" sz="1800" dirty="0">
                <a:latin typeface="Times New Roman" panose="02020603050405020304" pitchFamily="18" charset="0"/>
                <a:cs typeface="Times New Roman" panose="02020603050405020304" pitchFamily="18" charset="0"/>
              </a:rPr>
              <a:t>Recuerde revisar el Calendario académico de la UNAH que le permita realizar sus tramites en tiempo y forma (pago de matrícula, cancelación de asignaturas, cambio de carrera o de centro y exámenes de suficiencia) y así evitar perder las fechas para realizar sus tramites académicos. </a:t>
            </a:r>
          </a:p>
        </p:txBody>
      </p:sp>
    </p:spTree>
    <p:extLst>
      <p:ext uri="{BB962C8B-B14F-4D97-AF65-F5344CB8AC3E}">
        <p14:creationId xmlns:p14="http://schemas.microsoft.com/office/powerpoint/2010/main" val="242987541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03101"/>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lvl="0">
              <a:spcBef>
                <a:spcPts val="1000"/>
              </a:spcBef>
            </a:pPr>
            <a:br>
              <a:rPr lang="es-ES" sz="1800" b="1" dirty="0">
                <a:solidFill>
                  <a:prstClr val="black"/>
                </a:solidFill>
                <a:latin typeface="Calibri"/>
                <a:ea typeface="+mn-ea"/>
                <a:cs typeface="+mn-cs"/>
              </a:rPr>
            </a:br>
            <a:endParaRPr lang="es-ES" b="1" dirty="0"/>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sp>
        <p:nvSpPr>
          <p:cNvPr id="3" name="Marcador de contenido 2">
            <a:extLst>
              <a:ext uri="{FF2B5EF4-FFF2-40B4-BE49-F238E27FC236}">
                <a16:creationId xmlns:a16="http://schemas.microsoft.com/office/drawing/2014/main" id="{DD661CA4-D04C-49FF-A542-69E24A80533F}"/>
              </a:ext>
            </a:extLst>
          </p:cNvPr>
          <p:cNvSpPr>
            <a:spLocks noGrp="1"/>
          </p:cNvSpPr>
          <p:nvPr>
            <p:ph idx="1"/>
          </p:nvPr>
        </p:nvSpPr>
        <p:spPr>
          <a:xfrm>
            <a:off x="628650" y="727377"/>
            <a:ext cx="7074817" cy="4942275"/>
          </a:xfrm>
        </p:spPr>
        <p:txBody>
          <a:bodyPr>
            <a:normAutofit/>
          </a:bodyPr>
          <a:lstStyle/>
          <a:p>
            <a:pPr marL="0" indent="0" algn="just">
              <a:buNone/>
            </a:pPr>
            <a:r>
              <a:rPr lang="es-HN" sz="2400" b="1" dirty="0">
                <a:solidFill>
                  <a:schemeClr val="accent5">
                    <a:lumMod val="75000"/>
                  </a:schemeClr>
                </a:solidFill>
                <a:latin typeface="Times New Roman" panose="02020603050405020304" pitchFamily="18" charset="0"/>
                <a:cs typeface="Times New Roman" panose="02020603050405020304" pitchFamily="18" charset="0"/>
              </a:rPr>
              <a:t>Enlaces de interés </a:t>
            </a:r>
          </a:p>
          <a:p>
            <a:pPr marL="342900" indent="-342900" algn="just">
              <a:buAutoNum type="arabicPeriod"/>
            </a:pPr>
            <a:r>
              <a:rPr lang="es-HN" sz="1800" dirty="0">
                <a:latin typeface="Times New Roman" panose="02020603050405020304" pitchFamily="18" charset="0"/>
                <a:cs typeface="Times New Roman" panose="02020603050405020304" pitchFamily="18" charset="0"/>
              </a:rPr>
              <a:t>www.unah.edu.hn</a:t>
            </a:r>
          </a:p>
          <a:p>
            <a:pPr marL="342900" indent="-342900" algn="just">
              <a:lnSpc>
                <a:spcPct val="100000"/>
              </a:lnSpc>
              <a:buFont typeface="Arial" panose="020B0604020202020204" pitchFamily="34" charset="0"/>
              <a:buAutoNum type="arabicPeriod"/>
            </a:pPr>
            <a:r>
              <a:rPr lang="es-HN" sz="1800" dirty="0">
                <a:latin typeface="Times New Roman" panose="02020603050405020304" pitchFamily="18" charset="0"/>
                <a:cs typeface="Times New Roman" panose="02020603050405020304" pitchFamily="18" charset="0"/>
              </a:rPr>
              <a:t>sed.unah.edu.hn</a:t>
            </a:r>
          </a:p>
          <a:p>
            <a:pPr marL="342900" indent="-342900" algn="just">
              <a:buAutoNum type="arabicPeriod"/>
            </a:pPr>
            <a:r>
              <a:rPr lang="es-HN" sz="1800" dirty="0">
                <a:latin typeface="Times New Roman" panose="02020603050405020304" pitchFamily="18" charset="0"/>
                <a:cs typeface="Times New Roman" panose="02020603050405020304" pitchFamily="18" charset="0"/>
              </a:rPr>
              <a:t>www.facebook.com/sed.unah.edu.hn</a:t>
            </a:r>
          </a:p>
          <a:p>
            <a:pPr marL="342900" indent="-342900" algn="just">
              <a:buAutoNum type="arabicPeriod"/>
            </a:pPr>
            <a:r>
              <a:rPr lang="es-HN" sz="1800" dirty="0">
                <a:latin typeface="Times New Roman" panose="02020603050405020304" pitchFamily="18" charset="0"/>
                <a:cs typeface="Times New Roman" panose="02020603050405020304" pitchFamily="18" charset="0"/>
              </a:rPr>
              <a:t>www.twitter.com/unah_oficial </a:t>
            </a:r>
          </a:p>
          <a:p>
            <a:pPr marL="342900" indent="-342900" algn="just">
              <a:lnSpc>
                <a:spcPct val="100000"/>
              </a:lnSpc>
              <a:buFont typeface="Arial" panose="020B0604020202020204" pitchFamily="34" charset="0"/>
              <a:buAutoNum type="arabicPeriod"/>
            </a:pPr>
            <a:r>
              <a:rPr lang="es-HN" sz="1800" dirty="0">
                <a:latin typeface="Times New Roman" panose="02020603050405020304" pitchFamily="18" charset="0"/>
                <a:cs typeface="Times New Roman" panose="02020603050405020304" pitchFamily="18" charset="0"/>
              </a:rPr>
              <a:t>https://voae.unah.edu.hn/</a:t>
            </a:r>
          </a:p>
        </p:txBody>
      </p:sp>
    </p:spTree>
    <p:extLst>
      <p:ext uri="{BB962C8B-B14F-4D97-AF65-F5344CB8AC3E}">
        <p14:creationId xmlns:p14="http://schemas.microsoft.com/office/powerpoint/2010/main" val="41704909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1397" y="-103101"/>
            <a:ext cx="9889892" cy="7064202"/>
          </a:xfrm>
          <a:prstGeom prst="rect">
            <a:avLst/>
          </a:prstGeom>
        </p:spPr>
      </p:pic>
      <p:sp>
        <p:nvSpPr>
          <p:cNvPr id="5" name="4 Rectángulo"/>
          <p:cNvSpPr/>
          <p:nvPr/>
        </p:nvSpPr>
        <p:spPr>
          <a:xfrm>
            <a:off x="443061" y="874602"/>
            <a:ext cx="7371760" cy="400110"/>
          </a:xfrm>
          <a:prstGeom prst="rect">
            <a:avLst/>
          </a:prstGeom>
        </p:spPr>
        <p:txBody>
          <a:bodyPr wrap="square">
            <a:spAutoFit/>
          </a:bodyPr>
          <a:lstStyle/>
          <a:p>
            <a:pPr lvl="0" algn="ctr"/>
            <a:endParaRPr lang="es-HN" sz="2000" b="1" kern="0" dirty="0">
              <a:solidFill>
                <a:prstClr val="black"/>
              </a:solidFill>
              <a:latin typeface="Segoe UI" panose="020B0502040204020203" pitchFamily="34" charset="0"/>
              <a:ea typeface="Segoe UI" panose="020B0502040204020203" pitchFamily="34" charset="0"/>
              <a:cs typeface="Segoe UI" panose="020B0502040204020203" pitchFamily="34" charset="0"/>
            </a:endParaRPr>
          </a:p>
        </p:txBody>
      </p:sp>
      <p:sp>
        <p:nvSpPr>
          <p:cNvPr id="7" name="6 Rectángulo"/>
          <p:cNvSpPr/>
          <p:nvPr/>
        </p:nvSpPr>
        <p:spPr>
          <a:xfrm>
            <a:off x="584463" y="4237581"/>
            <a:ext cx="6504494" cy="351186"/>
          </a:xfrm>
          <a:prstGeom prst="rect">
            <a:avLst/>
          </a:prstGeom>
        </p:spPr>
        <p:txBody>
          <a:bodyPr wrap="square">
            <a:spAutoFit/>
          </a:bodyPr>
          <a:lstStyle/>
          <a:p>
            <a:pPr algn="just">
              <a:lnSpc>
                <a:spcPct val="115000"/>
              </a:lnSpc>
              <a:spcAft>
                <a:spcPts val="0"/>
              </a:spcAft>
            </a:pPr>
            <a:endParaRPr lang="es-HN" sz="16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1 Rectángulo"/>
          <p:cNvSpPr/>
          <p:nvPr/>
        </p:nvSpPr>
        <p:spPr>
          <a:xfrm>
            <a:off x="1954505" y="631165"/>
            <a:ext cx="5234990" cy="467820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lvl="0" algn="ctr"/>
            <a:r>
              <a:rPr lang="es-HN" sz="4000" b="1" kern="0" dirty="0">
                <a:solidFill>
                  <a:schemeClr val="accent1">
                    <a:lumMod val="75000"/>
                  </a:schemeClr>
                </a:solidFill>
                <a:latin typeface="Times New Roman" panose="02020603050405020304" pitchFamily="18" charset="0"/>
                <a:ea typeface="Segoe UI" panose="020B0502040204020203" pitchFamily="34" charset="0"/>
                <a:cs typeface="Times New Roman" panose="02020603050405020304" pitchFamily="18" charset="0"/>
              </a:rPr>
              <a:t>¡Gracias </a:t>
            </a:r>
          </a:p>
          <a:p>
            <a:pPr lvl="0" algn="ctr"/>
            <a:r>
              <a:rPr lang="es-HN" sz="4000" b="1" kern="0" dirty="0">
                <a:solidFill>
                  <a:schemeClr val="accent1">
                    <a:lumMod val="75000"/>
                  </a:schemeClr>
                </a:solidFill>
                <a:latin typeface="Times New Roman" panose="02020603050405020304" pitchFamily="18" charset="0"/>
                <a:ea typeface="Segoe UI" panose="020B0502040204020203" pitchFamily="34" charset="0"/>
                <a:cs typeface="Times New Roman" panose="02020603050405020304" pitchFamily="18" charset="0"/>
              </a:rPr>
              <a:t>por su atención!</a:t>
            </a:r>
          </a:p>
          <a:p>
            <a:pPr lvl="0" algn="ctr"/>
            <a:endParaRPr lang="es-HN" sz="4000" b="1" kern="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lvl="0" algn="ctr"/>
            <a:endParaRPr lang="es-HN" sz="4000" b="1" kern="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lvl="0" algn="ctr"/>
            <a:endParaRPr lang="es-HN" sz="4000" b="1" kern="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lvl="0" algn="ctr"/>
            <a:endParaRPr lang="es-HN" sz="4000" b="1" kern="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lvl="0" algn="ctr"/>
            <a:endParaRPr lang="es-HN" sz="4000" b="1" kern="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endParaRPr>
          </a:p>
          <a:p>
            <a:pPr lvl="0" algn="ctr"/>
            <a:r>
              <a:rPr lang="es-HN" b="1" kern="0" dirty="0">
                <a:solidFill>
                  <a:schemeClr val="accent1">
                    <a:lumMod val="75000"/>
                  </a:schemeClr>
                </a:solidFill>
                <a:latin typeface="Segoe UI" panose="020B0502040204020203" pitchFamily="34" charset="0"/>
                <a:ea typeface="Segoe UI" panose="020B0502040204020203" pitchFamily="34" charset="0"/>
                <a:cs typeface="Segoe UI" panose="020B0502040204020203" pitchFamily="34" charset="0"/>
              </a:rPr>
              <a:t>SED-UNAH</a:t>
            </a:r>
          </a:p>
        </p:txBody>
      </p:sp>
    </p:spTree>
    <p:extLst>
      <p:ext uri="{BB962C8B-B14F-4D97-AF65-F5344CB8AC3E}">
        <p14:creationId xmlns:p14="http://schemas.microsoft.com/office/powerpoint/2010/main" val="397256237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56716"/>
            <a:ext cx="9193482" cy="7064202"/>
          </a:xfrm>
          <a:prstGeom prst="rect">
            <a:avLst/>
          </a:prstGeom>
        </p:spPr>
      </p:pic>
      <p:sp>
        <p:nvSpPr>
          <p:cNvPr id="2" name="Título 1"/>
          <p:cNvSpPr>
            <a:spLocks noGrp="1"/>
          </p:cNvSpPr>
          <p:nvPr>
            <p:ph type="title"/>
          </p:nvPr>
        </p:nvSpPr>
        <p:spPr>
          <a:xfrm>
            <a:off x="1166071" y="436228"/>
            <a:ext cx="7214532" cy="1107346"/>
          </a:xfrm>
        </p:spPr>
        <p:txBody>
          <a:bodyPr>
            <a:normAutofit fontScale="90000"/>
          </a:bodyPr>
          <a:lstStyle/>
          <a:p>
            <a:pPr algn="ctr"/>
            <a:br>
              <a:rPr lang="es-ES" sz="1800" b="1" dirty="0">
                <a:solidFill>
                  <a:schemeClr val="accent5">
                    <a:lumMod val="75000"/>
                  </a:schemeClr>
                </a:solidFill>
                <a:latin typeface="Times New Roman" panose="02020603050405020304" pitchFamily="18" charset="0"/>
                <a:cs typeface="Times New Roman" panose="02020603050405020304" pitchFamily="18" charset="0"/>
              </a:rPr>
            </a:br>
            <a:br>
              <a:rPr lang="es-ES" sz="1800" b="1" dirty="0">
                <a:solidFill>
                  <a:schemeClr val="accent5">
                    <a:lumMod val="75000"/>
                  </a:schemeClr>
                </a:solidFill>
                <a:latin typeface="Times New Roman" panose="02020603050405020304" pitchFamily="18" charset="0"/>
                <a:cs typeface="Times New Roman" panose="02020603050405020304" pitchFamily="18" charset="0"/>
              </a:rPr>
            </a:br>
            <a:r>
              <a:rPr lang="es-ES" sz="2700" b="1" dirty="0">
                <a:solidFill>
                  <a:schemeClr val="accent5">
                    <a:lumMod val="75000"/>
                  </a:schemeClr>
                </a:solidFill>
                <a:latin typeface="Times New Roman" panose="02020603050405020304" pitchFamily="18" charset="0"/>
                <a:cs typeface="Times New Roman" panose="02020603050405020304" pitchFamily="18" charset="0"/>
              </a:rPr>
              <a:t>Objetivos de la inducción a los estudiantes de primer ingreso a la modalidad de educación a distancia</a:t>
            </a:r>
            <a:br>
              <a:rPr lang="es-ES" sz="1800" b="1" dirty="0"/>
            </a:br>
            <a:br>
              <a:rPr lang="es-ES" sz="1800" b="1" dirty="0"/>
            </a:br>
            <a:endParaRPr lang="es-ES" sz="2700" b="1" dirty="0">
              <a:solidFill>
                <a:schemeClr val="accent1">
                  <a:lumMod val="75000"/>
                </a:schemeClr>
              </a:solidFill>
            </a:endParaRPr>
          </a:p>
        </p:txBody>
      </p:sp>
      <p:pic>
        <p:nvPicPr>
          <p:cNvPr id="2050" name="Picture 2" descr="Resultado de imagen para educación a distancia">
            <a:extLst>
              <a:ext uri="{FF2B5EF4-FFF2-40B4-BE49-F238E27FC236}">
                <a16:creationId xmlns:a16="http://schemas.microsoft.com/office/drawing/2014/main" id="{400D551F-E407-4EBF-B2DD-14C87AE9E1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505" y="1679992"/>
            <a:ext cx="1535101" cy="1695393"/>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p:cNvSpPr>
            <a:spLocks noGrp="1"/>
          </p:cNvSpPr>
          <p:nvPr>
            <p:ph idx="1"/>
          </p:nvPr>
        </p:nvSpPr>
        <p:spPr>
          <a:xfrm>
            <a:off x="1820329" y="1898923"/>
            <a:ext cx="6676584" cy="2983470"/>
          </a:xfrm>
        </p:spPr>
        <p:txBody>
          <a:bodyPr>
            <a:normAutofit/>
          </a:bodyPr>
          <a:lstStyle/>
          <a:p>
            <a:pPr marL="0" indent="0" algn="just">
              <a:buNone/>
            </a:pPr>
            <a:r>
              <a:rPr lang="es-ES" sz="2000" dirty="0">
                <a:latin typeface="Times New Roman" panose="02020603050405020304" pitchFamily="18" charset="0"/>
                <a:cs typeface="Times New Roman" panose="02020603050405020304" pitchFamily="18" charset="0"/>
              </a:rPr>
              <a:t>a) Desarrolle conocimientos y habilidades tecnológicas de la modalidad a distancia durante el desarrollo de su vida estudiantil para el logro del éxito académico.</a:t>
            </a:r>
          </a:p>
          <a:p>
            <a:pPr marL="0" indent="0" algn="just">
              <a:buNone/>
            </a:pPr>
            <a:endParaRPr lang="es-ES" sz="2000" dirty="0">
              <a:latin typeface="Times New Roman" panose="02020603050405020304" pitchFamily="18" charset="0"/>
              <a:cs typeface="Times New Roman" panose="02020603050405020304" pitchFamily="18" charset="0"/>
            </a:endParaRPr>
          </a:p>
          <a:p>
            <a:pPr marL="0" indent="0" algn="just">
              <a:buNone/>
            </a:pPr>
            <a:r>
              <a:rPr lang="es-ES" sz="2000" dirty="0">
                <a:latin typeface="Times New Roman" panose="02020603050405020304" pitchFamily="18" charset="0"/>
                <a:cs typeface="Times New Roman" panose="02020603050405020304" pitchFamily="18" charset="0"/>
              </a:rPr>
              <a:t>b) Construya su aprendizaje a partir de la comunicación permanente con su tutor, del uso de las herramientas propias de la plataforma virtual, desarrollo de actividades y trabajo con los compañeros.</a:t>
            </a:r>
          </a:p>
        </p:txBody>
      </p:sp>
    </p:spTree>
    <p:extLst>
      <p:ext uri="{BB962C8B-B14F-4D97-AF65-F5344CB8AC3E}">
        <p14:creationId xmlns:p14="http://schemas.microsoft.com/office/powerpoint/2010/main" val="3874529148"/>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82" y="-206202"/>
            <a:ext cx="9193482" cy="7064202"/>
          </a:xfrm>
          <a:prstGeom prst="rect">
            <a:avLst/>
          </a:prstGeom>
        </p:spPr>
      </p:pic>
      <p:sp>
        <p:nvSpPr>
          <p:cNvPr id="3" name="Marcador de contenido 2"/>
          <p:cNvSpPr>
            <a:spLocks noGrp="1"/>
          </p:cNvSpPr>
          <p:nvPr>
            <p:ph idx="1"/>
          </p:nvPr>
        </p:nvSpPr>
        <p:spPr>
          <a:xfrm>
            <a:off x="548934" y="369116"/>
            <a:ext cx="7152160" cy="5150841"/>
          </a:xfrm>
        </p:spPr>
        <p:txBody>
          <a:bodyPr>
            <a:normAutofit/>
          </a:bodyPr>
          <a:lstStyle/>
          <a:p>
            <a:pPr marL="0" indent="0" algn="just">
              <a:buNone/>
            </a:pPr>
            <a:endParaRPr lang="es-ES" dirty="0"/>
          </a:p>
          <a:p>
            <a:pPr marL="0" indent="0" algn="just">
              <a:buNone/>
            </a:pPr>
            <a:endParaRPr lang="es-HN" sz="2400" dirty="0">
              <a:latin typeface="Times New Roman" panose="02020603050405020304" pitchFamily="18" charset="0"/>
              <a:cs typeface="Times New Roman" panose="02020603050405020304" pitchFamily="18" charset="0"/>
            </a:endParaRPr>
          </a:p>
          <a:p>
            <a:pPr marL="0" indent="0" algn="just">
              <a:buNone/>
            </a:pPr>
            <a:endParaRPr lang="es-HN" sz="2400" dirty="0">
              <a:latin typeface="Times New Roman" panose="02020603050405020304" pitchFamily="18" charset="0"/>
              <a:cs typeface="Times New Roman" panose="02020603050405020304" pitchFamily="18" charset="0"/>
            </a:endParaRPr>
          </a:p>
          <a:p>
            <a:pPr marL="0" indent="0" algn="just">
              <a:buNone/>
            </a:pPr>
            <a:endParaRPr lang="es-HN" sz="2400" dirty="0">
              <a:latin typeface="Times New Roman" panose="02020603050405020304" pitchFamily="18" charset="0"/>
              <a:cs typeface="Times New Roman" panose="02020603050405020304" pitchFamily="18" charset="0"/>
            </a:endParaRPr>
          </a:p>
          <a:p>
            <a:pPr marL="0" indent="0" algn="just">
              <a:buNone/>
            </a:pPr>
            <a:r>
              <a:rPr lang="es-HN" sz="2400" dirty="0">
                <a:latin typeface="Times New Roman" panose="02020603050405020304" pitchFamily="18" charset="0"/>
                <a:cs typeface="Times New Roman" panose="02020603050405020304" pitchFamily="18" charset="0"/>
              </a:rPr>
              <a:t>Es una modalidad de estudio o proceso de formación mediada por diversas tecnologías, con la finalidad de promover el aprendizaje sin limitaciones de ubicación, ocupación o edad de los estudiantes. </a:t>
            </a:r>
          </a:p>
          <a:p>
            <a:pPr marL="0" indent="0" algn="just">
              <a:buNone/>
            </a:pPr>
            <a:endParaRPr lang="es-HN" sz="2400" dirty="0">
              <a:latin typeface="Times New Roman" panose="02020603050405020304" pitchFamily="18" charset="0"/>
              <a:cs typeface="Times New Roman" panose="02020603050405020304" pitchFamily="18" charset="0"/>
            </a:endParaRPr>
          </a:p>
          <a:p>
            <a:pPr marL="0" indent="0" algn="just">
              <a:buNone/>
            </a:pPr>
            <a:r>
              <a:rPr lang="es-HN" sz="2400" dirty="0">
                <a:latin typeface="Times New Roman" panose="02020603050405020304" pitchFamily="18" charset="0"/>
                <a:cs typeface="Times New Roman" panose="02020603050405020304" pitchFamily="18" charset="0"/>
              </a:rPr>
              <a:t>Es un estudio autodirigido por el estudiante, quien debe planificar y organizar su tiempo, material didáctico para responder a las exigencias de su espacio de aprendizaje. </a:t>
            </a:r>
            <a:endParaRPr lang="es-ES" sz="2400" dirty="0">
              <a:latin typeface="Times New Roman" panose="02020603050405020304" pitchFamily="18" charset="0"/>
              <a:cs typeface="Times New Roman" panose="02020603050405020304" pitchFamily="18" charset="0"/>
            </a:endParaRPr>
          </a:p>
        </p:txBody>
      </p:sp>
      <p:pic>
        <p:nvPicPr>
          <p:cNvPr id="1026" name="Picture 2" descr="Resultado de imagen para educación a distancia">
            <a:extLst>
              <a:ext uri="{FF2B5EF4-FFF2-40B4-BE49-F238E27FC236}">
                <a16:creationId xmlns:a16="http://schemas.microsoft.com/office/drawing/2014/main" id="{C1035603-0A42-4E9E-9688-40D1D86D5C6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5805" b="33373"/>
          <a:stretch/>
        </p:blipFill>
        <p:spPr bwMode="auto">
          <a:xfrm>
            <a:off x="2941914" y="478410"/>
            <a:ext cx="2661932" cy="1719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686760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741" y="-103101"/>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marL="457200" marR="0" lvl="1" indent="0" algn="ctr" defTabSz="914400" rtl="0" eaLnBrk="1" fontAlgn="auto" latinLnBrk="0" hangingPunct="1">
              <a:lnSpc>
                <a:spcPct val="150000"/>
              </a:lnSpc>
              <a:spcBef>
                <a:spcPts val="500"/>
              </a:spcBef>
              <a:spcAft>
                <a:spcPts val="0"/>
              </a:spcAft>
              <a:tabLst/>
              <a:defRPr/>
            </a:pPr>
            <a:b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br>
            <a:r>
              <a:rPr kumimoji="0" lang="es-HN" sz="1600" b="0" i="0" u="none" strike="noStrike" kern="1200" cap="none" spc="0" normalizeH="0" baseline="0" noProof="0" dirty="0">
                <a:ln>
                  <a:noFill/>
                </a:ln>
                <a:solidFill>
                  <a:prstClr val="black"/>
                </a:solidFill>
                <a:effectLst/>
                <a:uLnTx/>
                <a:uFillTx/>
                <a:latin typeface="Calibri" panose="020F0502020204030204"/>
                <a:ea typeface="Calibri"/>
                <a:cs typeface="Times New Roman"/>
              </a:rPr>
              <a:t>      </a:t>
            </a:r>
            <a:endParaRPr lang="es-ES" dirty="0"/>
          </a:p>
        </p:txBody>
      </p:sp>
      <p:sp>
        <p:nvSpPr>
          <p:cNvPr id="3" name="Marcador de contenido 2"/>
          <p:cNvSpPr>
            <a:spLocks noGrp="1"/>
          </p:cNvSpPr>
          <p:nvPr>
            <p:ph idx="1"/>
          </p:nvPr>
        </p:nvSpPr>
        <p:spPr>
          <a:xfrm>
            <a:off x="628649" y="443060"/>
            <a:ext cx="7064055" cy="5487957"/>
          </a:xfrm>
        </p:spPr>
        <p:txBody>
          <a:bodyPr>
            <a:normAutofit fontScale="25000" lnSpcReduction="20000"/>
          </a:bodyPr>
          <a:lstStyle/>
          <a:p>
            <a:pPr marL="0" indent="0" algn="just">
              <a:lnSpc>
                <a:spcPct val="120000"/>
              </a:lnSpc>
              <a:buNone/>
            </a:pPr>
            <a:r>
              <a:rPr lang="es-ES" sz="8000" b="1" dirty="0">
                <a:solidFill>
                  <a:schemeClr val="accent5">
                    <a:lumMod val="75000"/>
                  </a:schemeClr>
                </a:solidFill>
                <a:latin typeface="Times New Roman" panose="02020603050405020304" pitchFamily="18" charset="0"/>
                <a:cs typeface="Times New Roman" panose="02020603050405020304" pitchFamily="18" charset="0"/>
              </a:rPr>
              <a:t>Comunicación entre tutor - estudiantes y de estudiantes entre sí en la modalidad</a:t>
            </a:r>
            <a:endParaRPr lang="es-ES" sz="8000" b="1" dirty="0">
              <a:latin typeface="Times New Roman" panose="02020603050405020304" pitchFamily="18" charset="0"/>
              <a:cs typeface="Times New Roman" panose="02020603050405020304" pitchFamily="18" charset="0"/>
            </a:endParaRPr>
          </a:p>
          <a:p>
            <a:pPr marL="0" indent="0" algn="just">
              <a:lnSpc>
                <a:spcPct val="120000"/>
              </a:lnSpc>
              <a:buNone/>
            </a:pPr>
            <a:r>
              <a:rPr lang="es-ES" sz="8000" b="1" dirty="0">
                <a:latin typeface="Times New Roman" panose="02020603050405020304" pitchFamily="18" charset="0"/>
                <a:cs typeface="Times New Roman" panose="02020603050405020304" pitchFamily="18" charset="0"/>
              </a:rPr>
              <a:t>Sincrónico: </a:t>
            </a:r>
            <a:r>
              <a:rPr lang="es-ES" sz="8000" dirty="0">
                <a:latin typeface="Times New Roman" panose="02020603050405020304" pitchFamily="18" charset="0"/>
                <a:cs typeface="Times New Roman" panose="02020603050405020304" pitchFamily="18" charset="0"/>
              </a:rPr>
              <a:t>es la comunicación que se realiza en tiempo real (conversaciones personales, video conferencias, talleres, chats, teléfono, encuentros presenciales).</a:t>
            </a:r>
          </a:p>
          <a:p>
            <a:pPr marL="0" indent="0">
              <a:lnSpc>
                <a:spcPct val="120000"/>
              </a:lnSpc>
              <a:buNone/>
            </a:pPr>
            <a:r>
              <a:rPr lang="es-ES" sz="8000" b="1" dirty="0">
                <a:latin typeface="Times New Roman" panose="02020603050405020304" pitchFamily="18" charset="0"/>
                <a:cs typeface="Times New Roman" panose="02020603050405020304" pitchFamily="18" charset="0"/>
              </a:rPr>
              <a:t>Asincrónico: </a:t>
            </a:r>
            <a:r>
              <a:rPr lang="es-ES" sz="8000" dirty="0">
                <a:solidFill>
                  <a:prstClr val="black"/>
                </a:solidFill>
                <a:latin typeface="Times New Roman" panose="02020603050405020304" pitchFamily="18" charset="0"/>
                <a:cs typeface="Times New Roman" panose="02020603050405020304" pitchFamily="18" charset="0"/>
              </a:rPr>
              <a:t>es la comunicación que se realiza de manera diferida en tiempo y espacio (correo electrónico y foros).</a:t>
            </a:r>
            <a:endParaRPr lang="es-ES" sz="8000" b="1" dirty="0">
              <a:solidFill>
                <a:prstClr val="black"/>
              </a:solidFill>
              <a:latin typeface="Times New Roman" panose="02020603050405020304" pitchFamily="18" charset="0"/>
              <a:cs typeface="Times New Roman" panose="02020603050405020304" pitchFamily="18" charset="0"/>
            </a:endParaRPr>
          </a:p>
          <a:p>
            <a:pPr marL="0" indent="0">
              <a:lnSpc>
                <a:spcPct val="120000"/>
              </a:lnSpc>
              <a:buNone/>
            </a:pPr>
            <a:r>
              <a:rPr lang="es-ES" sz="8000" b="1" dirty="0">
                <a:solidFill>
                  <a:schemeClr val="accent5">
                    <a:lumMod val="75000"/>
                  </a:schemeClr>
                </a:solidFill>
                <a:latin typeface="Times New Roman" panose="02020603050405020304" pitchFamily="18" charset="0"/>
                <a:cs typeface="Times New Roman" panose="02020603050405020304" pitchFamily="18" charset="0"/>
              </a:rPr>
              <a:t>Recomendaciones durante la tutoría asincrónica: </a:t>
            </a:r>
          </a:p>
          <a:p>
            <a:pPr>
              <a:lnSpc>
                <a:spcPct val="120000"/>
              </a:lnSpc>
              <a:buFont typeface="Wingdings" panose="05000000000000000000" pitchFamily="2" charset="2"/>
              <a:buChar char="§"/>
            </a:pPr>
            <a:r>
              <a:rPr lang="es-ES" sz="8000" dirty="0">
                <a:solidFill>
                  <a:prstClr val="black"/>
                </a:solidFill>
                <a:latin typeface="Times New Roman" panose="02020603050405020304" pitchFamily="18" charset="0"/>
                <a:cs typeface="Times New Roman" panose="02020603050405020304" pitchFamily="18" charset="0"/>
              </a:rPr>
              <a:t>Utilice su correo electrónico, aula virtual, teléfono y WhatsApp, como medios para consultas al tutor. </a:t>
            </a:r>
          </a:p>
          <a:p>
            <a:pPr>
              <a:lnSpc>
                <a:spcPct val="120000"/>
              </a:lnSpc>
              <a:buFont typeface="Wingdings" panose="05000000000000000000" pitchFamily="2" charset="2"/>
              <a:buChar char="§"/>
            </a:pPr>
            <a:r>
              <a:rPr lang="es-ES" sz="8000" dirty="0">
                <a:solidFill>
                  <a:prstClr val="black"/>
                </a:solidFill>
                <a:latin typeface="Times New Roman" panose="02020603050405020304" pitchFamily="18" charset="0"/>
                <a:cs typeface="Times New Roman" panose="02020603050405020304" pitchFamily="18" charset="0"/>
              </a:rPr>
              <a:t>Respete el horario de atención del tutor para solicitar las orientaciones de los contenidos de la asignatura y tareas. </a:t>
            </a:r>
          </a:p>
          <a:p>
            <a:pPr>
              <a:lnSpc>
                <a:spcPct val="120000"/>
              </a:lnSpc>
              <a:buFont typeface="Wingdings" panose="05000000000000000000" pitchFamily="2" charset="2"/>
              <a:buChar char="§"/>
            </a:pPr>
            <a:r>
              <a:rPr lang="es-ES" sz="8000" dirty="0">
                <a:solidFill>
                  <a:prstClr val="black"/>
                </a:solidFill>
                <a:latin typeface="Times New Roman" panose="02020603050405020304" pitchFamily="18" charset="0"/>
                <a:cs typeface="Times New Roman" panose="02020603050405020304" pitchFamily="18" charset="0"/>
              </a:rPr>
              <a:t>Organice su tiempo para que cumpla con la entrega de las tareas, investigaciones, proyectos, entre otros. </a:t>
            </a:r>
          </a:p>
          <a:p>
            <a:pPr>
              <a:lnSpc>
                <a:spcPct val="120000"/>
              </a:lnSpc>
              <a:buFont typeface="Wingdings" panose="05000000000000000000" pitchFamily="2" charset="2"/>
              <a:buChar char="§"/>
            </a:pPr>
            <a:r>
              <a:rPr lang="es-ES" sz="8000" dirty="0">
                <a:solidFill>
                  <a:prstClr val="black"/>
                </a:solidFill>
                <a:latin typeface="Times New Roman" panose="02020603050405020304" pitchFamily="18" charset="0"/>
                <a:cs typeface="Times New Roman" panose="02020603050405020304" pitchFamily="18" charset="0"/>
              </a:rPr>
              <a:t>Estudie los temas asignados y presente sus consultas de estos al tutor. </a:t>
            </a:r>
          </a:p>
          <a:p>
            <a:pPr marL="0" indent="0">
              <a:lnSpc>
                <a:spcPct val="170000"/>
              </a:lnSpc>
              <a:buNone/>
            </a:pPr>
            <a:endParaRPr lang="es-ES" sz="8000" dirty="0">
              <a:solidFill>
                <a:prstClr val="black"/>
              </a:solidFill>
              <a:latin typeface="Times New Roman" panose="02020603050405020304" pitchFamily="18" charset="0"/>
              <a:cs typeface="Times New Roman" panose="02020603050405020304" pitchFamily="18" charset="0"/>
            </a:endParaRPr>
          </a:p>
          <a:p>
            <a:pPr marL="0" indent="0">
              <a:buNone/>
            </a:pPr>
            <a:endParaRPr lang="es-ES" sz="2400" b="1" dirty="0"/>
          </a:p>
        </p:txBody>
      </p:sp>
    </p:spTree>
    <p:extLst>
      <p:ext uri="{BB962C8B-B14F-4D97-AF65-F5344CB8AC3E}">
        <p14:creationId xmlns:p14="http://schemas.microsoft.com/office/powerpoint/2010/main" val="333712451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6977"/>
            <a:ext cx="9193482" cy="7064202"/>
          </a:xfrm>
          <a:prstGeom prst="rect">
            <a:avLst/>
          </a:prstGeom>
        </p:spPr>
      </p:pic>
      <p:sp>
        <p:nvSpPr>
          <p:cNvPr id="2" name="Título 1"/>
          <p:cNvSpPr>
            <a:spLocks noGrp="1"/>
          </p:cNvSpPr>
          <p:nvPr>
            <p:ph type="title"/>
          </p:nvPr>
        </p:nvSpPr>
        <p:spPr>
          <a:xfrm>
            <a:off x="1381185" y="721565"/>
            <a:ext cx="5028451" cy="1020166"/>
          </a:xfrm>
        </p:spPr>
        <p:txBody>
          <a:bodyPr>
            <a:noAutofit/>
          </a:bodyPr>
          <a:lstStyle/>
          <a:p>
            <a:pPr marL="457200" marR="0" lvl="1" indent="0" algn="ctr" defTabSz="914400" rtl="0" eaLnBrk="1" fontAlgn="auto" latinLnBrk="0" hangingPunct="1">
              <a:lnSpc>
                <a:spcPct val="150000"/>
              </a:lnSpc>
              <a:spcBef>
                <a:spcPts val="500"/>
              </a:spcBef>
              <a:spcAft>
                <a:spcPts val="0"/>
              </a:spcAft>
              <a:tabLst/>
              <a:defRPr/>
            </a:pPr>
            <a:r>
              <a:rPr lang="es-HN" sz="2400" b="1" kern="1200" dirty="0">
                <a:solidFill>
                  <a:schemeClr val="accent5">
                    <a:lumMod val="75000"/>
                  </a:schemeClr>
                </a:solidFill>
                <a:latin typeface="Times New Roman" panose="02020603050405020304" pitchFamily="18" charset="0"/>
                <a:ea typeface="+mn-ea"/>
                <a:cs typeface="Times New Roman" panose="02020603050405020304" pitchFamily="18" charset="0"/>
              </a:rPr>
              <a:t>Fundamentos de la educación a distancia       </a:t>
            </a:r>
            <a:endParaRPr lang="es-ES" sz="2400" b="1" kern="1200" dirty="0">
              <a:solidFill>
                <a:schemeClr val="accent5">
                  <a:lumMod val="75000"/>
                </a:schemeClr>
              </a:solidFill>
              <a:latin typeface="Times New Roman" panose="02020603050405020304" pitchFamily="18" charset="0"/>
              <a:ea typeface="+mn-ea"/>
              <a:cs typeface="Times New Roman" panose="02020603050405020304" pitchFamily="18" charset="0"/>
            </a:endParaRPr>
          </a:p>
        </p:txBody>
      </p:sp>
      <p:sp>
        <p:nvSpPr>
          <p:cNvPr id="3" name="Marcador de contenido 2"/>
          <p:cNvSpPr>
            <a:spLocks noGrp="1"/>
          </p:cNvSpPr>
          <p:nvPr>
            <p:ph idx="1"/>
          </p:nvPr>
        </p:nvSpPr>
        <p:spPr>
          <a:xfrm>
            <a:off x="654341" y="1811054"/>
            <a:ext cx="7029976" cy="3876682"/>
          </a:xfrm>
        </p:spPr>
        <p:txBody>
          <a:bodyPr>
            <a:normAutofit fontScale="25000" lnSpcReduction="20000"/>
          </a:bodyPr>
          <a:lstStyle/>
          <a:p>
            <a:pPr marL="0" indent="0">
              <a:lnSpc>
                <a:spcPct val="170000"/>
              </a:lnSpc>
              <a:buNone/>
            </a:pPr>
            <a:r>
              <a:rPr lang="es-ES" sz="8000" b="1" dirty="0">
                <a:solidFill>
                  <a:schemeClr val="accent5">
                    <a:lumMod val="75000"/>
                  </a:schemeClr>
                </a:solidFill>
                <a:latin typeface="Times New Roman" panose="02020603050405020304" pitchFamily="18" charset="0"/>
                <a:cs typeface="Times New Roman" panose="02020603050405020304" pitchFamily="18" charset="0"/>
              </a:rPr>
              <a:t>Aprendizaje autónomo:</a:t>
            </a:r>
            <a:endParaRPr lang="es-ES" sz="11200" b="1" dirty="0">
              <a:solidFill>
                <a:schemeClr val="accent5">
                  <a:lumMod val="75000"/>
                </a:schemeClr>
              </a:solidFill>
              <a:latin typeface="Times New Roman" panose="02020603050405020304" pitchFamily="18" charset="0"/>
              <a:cs typeface="Times New Roman" panose="02020603050405020304" pitchFamily="18" charset="0"/>
            </a:endParaRPr>
          </a:p>
          <a:p>
            <a:pPr marL="0" indent="0" algn="just">
              <a:lnSpc>
                <a:spcPct val="110000"/>
              </a:lnSpc>
              <a:buNone/>
            </a:pPr>
            <a:r>
              <a:rPr lang="es-ES" sz="6400" dirty="0">
                <a:latin typeface="Times New Roman" panose="02020603050405020304" pitchFamily="18" charset="0"/>
                <a:cs typeface="Times New Roman" panose="02020603050405020304" pitchFamily="18" charset="0"/>
              </a:rPr>
              <a:t>Para la autonomía en el aprendizaje se requiere disciplina, planificación, decisión, organización, persistencia, motivación, evaluación y rendición de cuentas. </a:t>
            </a:r>
            <a:endParaRPr lang="es-ES" sz="6400" b="1" dirty="0">
              <a:latin typeface="Times New Roman" panose="02020603050405020304" pitchFamily="18" charset="0"/>
              <a:cs typeface="Times New Roman" panose="02020603050405020304" pitchFamily="18" charset="0"/>
            </a:endParaRPr>
          </a:p>
          <a:p>
            <a:pPr marL="0" indent="0" algn="just">
              <a:lnSpc>
                <a:spcPct val="110000"/>
              </a:lnSpc>
              <a:buNone/>
            </a:pPr>
            <a:r>
              <a:rPr lang="es-ES" sz="6400" b="1" dirty="0">
                <a:latin typeface="Times New Roman" panose="02020603050405020304" pitchFamily="18" charset="0"/>
                <a:cs typeface="Times New Roman" panose="02020603050405020304" pitchFamily="18" charset="0"/>
              </a:rPr>
              <a:t>Un estudiante autónomo debe ser capaz </a:t>
            </a:r>
            <a:r>
              <a:rPr lang="es-ES" sz="6400" dirty="0">
                <a:latin typeface="Times New Roman" panose="02020603050405020304" pitchFamily="18" charset="0"/>
                <a:cs typeface="Times New Roman" panose="02020603050405020304" pitchFamily="18" charset="0"/>
              </a:rPr>
              <a:t>de utilizar los recursos tecnológicos que esta modalidad, de acuerdo con la flexibilidad de horarios para el estudio.</a:t>
            </a:r>
            <a:endParaRPr lang="es-ES" sz="6400" b="1" dirty="0">
              <a:latin typeface="Times New Roman" panose="02020603050405020304" pitchFamily="18" charset="0"/>
              <a:cs typeface="Times New Roman" panose="02020603050405020304" pitchFamily="18" charset="0"/>
            </a:endParaRPr>
          </a:p>
          <a:p>
            <a:pPr marL="0" indent="0" algn="just">
              <a:lnSpc>
                <a:spcPct val="110000"/>
              </a:lnSpc>
              <a:buNone/>
            </a:pPr>
            <a:r>
              <a:rPr lang="es-ES" sz="6400" dirty="0">
                <a:latin typeface="Times New Roman" panose="02020603050405020304" pitchFamily="18" charset="0"/>
                <a:cs typeface="Times New Roman" panose="02020603050405020304" pitchFamily="18" charset="0"/>
              </a:rPr>
              <a:t>La modalidad a distancia, mediada por el aprendizaje autónomo supone un alto grado de interés, responsabilidad y voluntad del estudiante, le exige  poner en juego capacidades de:</a:t>
            </a:r>
          </a:p>
          <a:p>
            <a:pPr algn="just">
              <a:lnSpc>
                <a:spcPct val="110000"/>
              </a:lnSpc>
              <a:buFont typeface="Wingdings" panose="05000000000000000000" pitchFamily="2" charset="2"/>
              <a:buChar char="§"/>
            </a:pPr>
            <a:r>
              <a:rPr lang="es-ES" sz="6400" dirty="0">
                <a:latin typeface="Times New Roman" panose="02020603050405020304" pitchFamily="18" charset="0"/>
                <a:cs typeface="Times New Roman" panose="02020603050405020304" pitchFamily="18" charset="0"/>
              </a:rPr>
              <a:t>Lectura comprensiva</a:t>
            </a:r>
          </a:p>
          <a:p>
            <a:pPr algn="just">
              <a:lnSpc>
                <a:spcPct val="110000"/>
              </a:lnSpc>
              <a:buFont typeface="Wingdings" panose="05000000000000000000" pitchFamily="2" charset="2"/>
              <a:buChar char="§"/>
            </a:pPr>
            <a:r>
              <a:rPr lang="es-ES" sz="6400" dirty="0">
                <a:latin typeface="Times New Roman" panose="02020603050405020304" pitchFamily="18" charset="0"/>
                <a:cs typeface="Times New Roman" panose="02020603050405020304" pitchFamily="18" charset="0"/>
              </a:rPr>
              <a:t>Identificación y solución de problemas</a:t>
            </a:r>
          </a:p>
          <a:p>
            <a:pPr algn="just">
              <a:lnSpc>
                <a:spcPct val="110000"/>
              </a:lnSpc>
              <a:buFont typeface="Wingdings" panose="05000000000000000000" pitchFamily="2" charset="2"/>
              <a:buChar char="§"/>
            </a:pPr>
            <a:r>
              <a:rPr lang="es-ES" sz="6400" dirty="0">
                <a:latin typeface="Times New Roman" panose="02020603050405020304" pitchFamily="18" charset="0"/>
                <a:cs typeface="Times New Roman" panose="02020603050405020304" pitchFamily="18" charset="0"/>
              </a:rPr>
              <a:t>Análisis y crítica</a:t>
            </a:r>
          </a:p>
          <a:p>
            <a:pPr algn="just">
              <a:lnSpc>
                <a:spcPct val="110000"/>
              </a:lnSpc>
              <a:buFont typeface="Wingdings" panose="05000000000000000000" pitchFamily="2" charset="2"/>
              <a:buChar char="§"/>
            </a:pPr>
            <a:r>
              <a:rPr lang="es-ES" sz="6400" dirty="0">
                <a:latin typeface="Times New Roman" panose="02020603050405020304" pitchFamily="18" charset="0"/>
                <a:cs typeface="Times New Roman" panose="02020603050405020304" pitchFamily="18" charset="0"/>
              </a:rPr>
              <a:t>Investigación y comunicación- interacción permanente. </a:t>
            </a:r>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pic>
        <p:nvPicPr>
          <p:cNvPr id="3074" name="Picture 2" descr="Resultado de imagen para educación a distancia">
            <a:extLst>
              <a:ext uri="{FF2B5EF4-FFF2-40B4-BE49-F238E27FC236}">
                <a16:creationId xmlns:a16="http://schemas.microsoft.com/office/drawing/2014/main" id="{B409D0EC-5FAA-483C-ADA9-3F7EFC780D8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767"/>
          <a:stretch/>
        </p:blipFill>
        <p:spPr bwMode="auto">
          <a:xfrm>
            <a:off x="6826183" y="564737"/>
            <a:ext cx="1716268" cy="1228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04882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93482" cy="7064202"/>
          </a:xfrm>
          <a:prstGeom prst="rect">
            <a:avLst/>
          </a:prstGeom>
        </p:spPr>
      </p:pic>
      <p:sp>
        <p:nvSpPr>
          <p:cNvPr id="2" name="Título 1"/>
          <p:cNvSpPr>
            <a:spLocks noGrp="1"/>
          </p:cNvSpPr>
          <p:nvPr>
            <p:ph type="title"/>
          </p:nvPr>
        </p:nvSpPr>
        <p:spPr>
          <a:xfrm>
            <a:off x="553673" y="443059"/>
            <a:ext cx="8194401" cy="1444463"/>
          </a:xfrm>
        </p:spPr>
        <p:txBody>
          <a:bodyPr>
            <a:normAutofit fontScale="90000"/>
          </a:bodyPr>
          <a:lstStyle/>
          <a:p>
            <a:pPr lvl="0">
              <a:lnSpc>
                <a:spcPct val="150000"/>
              </a:lnSpc>
              <a:spcBef>
                <a:spcPts val="1000"/>
              </a:spcBef>
            </a:pPr>
            <a:br>
              <a:rPr lang="es-ES" sz="2000" b="1" dirty="0">
                <a:solidFill>
                  <a:prstClr val="black"/>
                </a:solidFill>
                <a:latin typeface="Calibri"/>
                <a:ea typeface="+mn-ea"/>
                <a:cs typeface="+mn-cs"/>
              </a:rPr>
            </a:br>
            <a:br>
              <a:rPr lang="es-ES" sz="2000" b="1" dirty="0">
                <a:solidFill>
                  <a:prstClr val="black"/>
                </a:solidFill>
                <a:latin typeface="Calibri"/>
                <a:ea typeface="+mn-ea"/>
                <a:cs typeface="+mn-cs"/>
              </a:rPr>
            </a:br>
            <a:br>
              <a:rPr lang="es-ES" sz="2000" dirty="0">
                <a:solidFill>
                  <a:prstClr val="black"/>
                </a:solidFill>
                <a:latin typeface="+mn-lt"/>
                <a:ea typeface="+mn-ea"/>
                <a:cs typeface="+mn-cs"/>
              </a:rPr>
            </a:br>
            <a:endParaRPr lang="es-ES" b="1" dirty="0">
              <a:latin typeface="+mn-lt"/>
            </a:endParaRPr>
          </a:p>
        </p:txBody>
      </p:sp>
      <p:sp>
        <p:nvSpPr>
          <p:cNvPr id="3" name="Marcador de contenido 2"/>
          <p:cNvSpPr>
            <a:spLocks noGrp="1"/>
          </p:cNvSpPr>
          <p:nvPr>
            <p:ph idx="1"/>
          </p:nvPr>
        </p:nvSpPr>
        <p:spPr>
          <a:xfrm>
            <a:off x="707523" y="704675"/>
            <a:ext cx="7488521" cy="5016618"/>
          </a:xfrm>
        </p:spPr>
        <p:txBody>
          <a:bodyPr>
            <a:normAutofit/>
          </a:bodyPr>
          <a:lstStyle/>
          <a:p>
            <a:pPr marL="0" indent="0" algn="just">
              <a:buNone/>
            </a:pPr>
            <a:r>
              <a:rPr lang="es-ES" sz="2400" b="1" dirty="0">
                <a:solidFill>
                  <a:schemeClr val="accent5">
                    <a:lumMod val="75000"/>
                  </a:schemeClr>
                </a:solidFill>
                <a:latin typeface="Times New Roman" panose="02020603050405020304" pitchFamily="18" charset="0"/>
                <a:cs typeface="Times New Roman" panose="02020603050405020304" pitchFamily="18" charset="0"/>
              </a:rPr>
              <a:t>Para la realización de trabajos colaborativos tener presente:</a:t>
            </a:r>
          </a:p>
          <a:p>
            <a:pPr marL="0" indent="0" algn="just">
              <a:buNone/>
            </a:pPr>
            <a:endParaRPr lang="es-ES" sz="19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s-ES" sz="1900" dirty="0">
                <a:latin typeface="Times New Roman" panose="02020603050405020304" pitchFamily="18" charset="0"/>
                <a:cs typeface="Times New Roman" panose="02020603050405020304" pitchFamily="18" charset="0"/>
              </a:rPr>
              <a:t>Cada miembro del equipo se debe hacer responsable de aportar siempre para el desarrollo de la actividad.</a:t>
            </a:r>
          </a:p>
          <a:p>
            <a:pPr algn="just">
              <a:buFont typeface="Wingdings" panose="05000000000000000000" pitchFamily="2" charset="2"/>
              <a:buChar char="§"/>
            </a:pPr>
            <a:r>
              <a:rPr lang="es-ES" sz="1900" dirty="0">
                <a:latin typeface="Times New Roman" panose="02020603050405020304" pitchFamily="18" charset="0"/>
                <a:cs typeface="Times New Roman" panose="02020603050405020304" pitchFamily="18" charset="0"/>
              </a:rPr>
              <a:t>Debe generarse una comunicación abierta y flexible entre los integrantes del grupo.</a:t>
            </a:r>
          </a:p>
          <a:p>
            <a:pPr algn="just">
              <a:buFont typeface="Wingdings" panose="05000000000000000000" pitchFamily="2" charset="2"/>
              <a:buChar char="§"/>
            </a:pPr>
            <a:r>
              <a:rPr lang="es-ES" sz="1900" dirty="0">
                <a:latin typeface="Times New Roman" panose="02020603050405020304" pitchFamily="18" charset="0"/>
                <a:cs typeface="Times New Roman" panose="02020603050405020304" pitchFamily="18" charset="0"/>
              </a:rPr>
              <a:t>El éxito individual está ligado al éxito del grupo así que sus participaciones deben darse se manera responsable para que el grupo alcance sus metas.</a:t>
            </a:r>
          </a:p>
          <a:p>
            <a:pPr algn="just">
              <a:buFont typeface="Wingdings" panose="05000000000000000000" pitchFamily="2" charset="2"/>
              <a:buChar char="§"/>
            </a:pPr>
            <a:r>
              <a:rPr lang="es-ES" sz="1900" dirty="0">
                <a:latin typeface="Times New Roman" panose="02020603050405020304" pitchFamily="18" charset="0"/>
                <a:cs typeface="Times New Roman" panose="02020603050405020304" pitchFamily="18" charset="0"/>
              </a:rPr>
              <a:t>Respeto en las participaciones y aportaciones.</a:t>
            </a:r>
          </a:p>
          <a:p>
            <a:pPr algn="just">
              <a:buFont typeface="Wingdings" panose="05000000000000000000" pitchFamily="2" charset="2"/>
              <a:buChar char="§"/>
            </a:pPr>
            <a:r>
              <a:rPr lang="es-ES" sz="1900" dirty="0">
                <a:latin typeface="Times New Roman" panose="02020603050405020304" pitchFamily="18" charset="0"/>
                <a:cs typeface="Times New Roman" panose="02020603050405020304" pitchFamily="18" charset="0"/>
              </a:rPr>
              <a:t>Aprender los contenidos temáticos y a la vez desarrollar habilidades para interactuar y funcionar como parte de un grupo.</a:t>
            </a:r>
          </a:p>
          <a:p>
            <a:pPr marL="0" indent="0" algn="just">
              <a:buNone/>
            </a:pPr>
            <a:endParaRPr lang="es-ES" sz="2000" dirty="0"/>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spTree>
    <p:extLst>
      <p:ext uri="{BB962C8B-B14F-4D97-AF65-F5344CB8AC3E}">
        <p14:creationId xmlns:p14="http://schemas.microsoft.com/office/powerpoint/2010/main" val="360090916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82" y="-206202"/>
            <a:ext cx="9193482" cy="7064202"/>
          </a:xfrm>
          <a:prstGeom prst="rect">
            <a:avLst/>
          </a:prstGeom>
        </p:spPr>
      </p:pic>
      <p:sp>
        <p:nvSpPr>
          <p:cNvPr id="2" name="Título 1"/>
          <p:cNvSpPr>
            <a:spLocks noGrp="1"/>
          </p:cNvSpPr>
          <p:nvPr>
            <p:ph type="title"/>
          </p:nvPr>
        </p:nvSpPr>
        <p:spPr>
          <a:xfrm>
            <a:off x="1673256" y="338974"/>
            <a:ext cx="5046325" cy="338554"/>
          </a:xfrm>
        </p:spPr>
        <p:txBody>
          <a:bodyPr>
            <a:noAutofit/>
          </a:bodyPr>
          <a:lstStyle/>
          <a:p>
            <a:pPr lvl="0" algn="ctr">
              <a:spcBef>
                <a:spcPts val="1000"/>
              </a:spcBef>
            </a:pPr>
            <a:r>
              <a:rPr lang="es-ES" sz="2400" b="1" dirty="0">
                <a:solidFill>
                  <a:prstClr val="black"/>
                </a:solidFill>
                <a:latin typeface="Calibri"/>
                <a:ea typeface="+mn-ea"/>
                <a:cs typeface="+mn-cs"/>
              </a:rPr>
              <a:t>       </a:t>
            </a:r>
            <a:br>
              <a:rPr lang="es-ES" sz="2400" b="1" dirty="0">
                <a:solidFill>
                  <a:prstClr val="black"/>
                </a:solidFill>
                <a:latin typeface="Calibri"/>
                <a:ea typeface="+mn-ea"/>
                <a:cs typeface="+mn-cs"/>
              </a:rPr>
            </a:br>
            <a:r>
              <a:rPr lang="es-ES" sz="2400" b="1" dirty="0">
                <a:solidFill>
                  <a:schemeClr val="accent5">
                    <a:lumMod val="75000"/>
                  </a:schemeClr>
                </a:solidFill>
                <a:latin typeface="Times New Roman" panose="02020603050405020304" pitchFamily="18" charset="0"/>
                <a:ea typeface="+mn-ea"/>
                <a:cs typeface="Times New Roman" panose="02020603050405020304" pitchFamily="18" charset="0"/>
              </a:rPr>
              <a:t>Tutorías</a:t>
            </a:r>
            <a:br>
              <a:rPr lang="es-ES" sz="2400" b="1" dirty="0">
                <a:solidFill>
                  <a:prstClr val="black"/>
                </a:solidFill>
                <a:latin typeface="Calibri"/>
                <a:ea typeface="+mn-ea"/>
                <a:cs typeface="+mn-cs"/>
              </a:rPr>
            </a:br>
            <a:endParaRPr lang="es-ES" sz="2400" b="1" dirty="0"/>
          </a:p>
        </p:txBody>
      </p:sp>
      <p:sp>
        <p:nvSpPr>
          <p:cNvPr id="3" name="Marcador de contenido 2"/>
          <p:cNvSpPr>
            <a:spLocks noGrp="1"/>
          </p:cNvSpPr>
          <p:nvPr>
            <p:ph idx="1"/>
          </p:nvPr>
        </p:nvSpPr>
        <p:spPr>
          <a:xfrm>
            <a:off x="620785" y="896654"/>
            <a:ext cx="7038363" cy="5218920"/>
          </a:xfrm>
        </p:spPr>
        <p:txBody>
          <a:bodyPr>
            <a:normAutofit fontScale="92500" lnSpcReduction="10000"/>
          </a:bodyPr>
          <a:lstStyle/>
          <a:p>
            <a:pPr marL="0" lvl="0" indent="0" algn="just">
              <a:lnSpc>
                <a:spcPct val="150000"/>
              </a:lnSpc>
              <a:buNone/>
            </a:pPr>
            <a:r>
              <a:rPr lang="es-ES" sz="1900" dirty="0">
                <a:solidFill>
                  <a:prstClr val="black"/>
                </a:solidFill>
                <a:latin typeface="Times New Roman" panose="02020603050405020304" pitchFamily="18" charset="0"/>
                <a:cs typeface="Times New Roman" panose="02020603050405020304" pitchFamily="18" charset="0"/>
              </a:rPr>
              <a:t>Son los espacios destinados para poder compartir con su tutor las dudas que se tengan sobre la temática o sobre el diseño de alguna actividad o tarea, también para evaluar los avances en el proceso de formación y socialización de resultados, se programan de manera sincrónica o asincrónica.</a:t>
            </a:r>
          </a:p>
          <a:p>
            <a:pPr marL="0" lvl="0" indent="0" algn="just">
              <a:lnSpc>
                <a:spcPct val="100000"/>
              </a:lnSpc>
              <a:buNone/>
            </a:pPr>
            <a:endParaRPr lang="es-ES" sz="2000" b="1" dirty="0">
              <a:solidFill>
                <a:schemeClr val="accent5">
                  <a:lumMod val="75000"/>
                </a:schemeClr>
              </a:solidFill>
              <a:latin typeface="Times New Roman" panose="02020603050405020304" pitchFamily="18" charset="0"/>
              <a:cs typeface="Times New Roman" panose="02020603050405020304" pitchFamily="18" charset="0"/>
            </a:endParaRPr>
          </a:p>
          <a:p>
            <a:pPr marL="0" lvl="0" indent="0" algn="just">
              <a:lnSpc>
                <a:spcPct val="100000"/>
              </a:lnSpc>
              <a:buNone/>
            </a:pPr>
            <a:r>
              <a:rPr lang="es-ES" sz="2000" b="1" dirty="0">
                <a:solidFill>
                  <a:schemeClr val="accent5">
                    <a:lumMod val="75000"/>
                  </a:schemeClr>
                </a:solidFill>
                <a:latin typeface="Times New Roman" panose="02020603050405020304" pitchFamily="18" charset="0"/>
                <a:cs typeface="Times New Roman" panose="02020603050405020304" pitchFamily="18" charset="0"/>
              </a:rPr>
              <a:t>En el documento respuesta de la </a:t>
            </a:r>
            <a:r>
              <a:rPr lang="es-ES" sz="2000" b="1" dirty="0" err="1">
                <a:solidFill>
                  <a:schemeClr val="accent5">
                    <a:lumMod val="75000"/>
                  </a:schemeClr>
                </a:solidFill>
                <a:latin typeface="Times New Roman" panose="02020603050405020304" pitchFamily="18" charset="0"/>
                <a:cs typeface="Times New Roman" panose="02020603050405020304" pitchFamily="18" charset="0"/>
              </a:rPr>
              <a:t>Unah</a:t>
            </a:r>
            <a:r>
              <a:rPr lang="es-ES" sz="2000" b="1" dirty="0">
                <a:solidFill>
                  <a:schemeClr val="accent5">
                    <a:lumMod val="75000"/>
                  </a:schemeClr>
                </a:solidFill>
                <a:latin typeface="Times New Roman" panose="02020603050405020304" pitchFamily="18" charset="0"/>
                <a:cs typeface="Times New Roman" panose="02020603050405020304" pitchFamily="18" charset="0"/>
              </a:rPr>
              <a:t> a los retos de la educación a distancia se plantea que:</a:t>
            </a:r>
          </a:p>
          <a:p>
            <a:pPr marL="0" lvl="0" indent="0" algn="just">
              <a:lnSpc>
                <a:spcPct val="150000"/>
              </a:lnSpc>
              <a:buNone/>
            </a:pPr>
            <a:r>
              <a:rPr lang="es-ES" sz="1800" dirty="0">
                <a:solidFill>
                  <a:prstClr val="black"/>
                </a:solidFill>
                <a:latin typeface="Times New Roman" panose="02020603050405020304" pitchFamily="18" charset="0"/>
                <a:cs typeface="Times New Roman" panose="02020603050405020304" pitchFamily="18" charset="0"/>
              </a:rPr>
              <a:t>El tutor es el encargado de orientar, acompañar y evaluar el proceso del estudiante. Cuenta con las competencias para realizar su función en los diferentes escenarios que se proponen en la modalidad a distancia; es quien posibilita la comunicación didáctica, con su acción facilita la construcción personal y colaborativa del conocimiento.</a:t>
            </a:r>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spTree>
    <p:extLst>
      <p:ext uri="{BB962C8B-B14F-4D97-AF65-F5344CB8AC3E}">
        <p14:creationId xmlns:p14="http://schemas.microsoft.com/office/powerpoint/2010/main" val="106269786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03101"/>
            <a:ext cx="9193482" cy="7064202"/>
          </a:xfrm>
          <a:prstGeom prst="rect">
            <a:avLst/>
          </a:prstGeom>
        </p:spPr>
      </p:pic>
      <p:sp>
        <p:nvSpPr>
          <p:cNvPr id="3" name="Marcador de contenido 2"/>
          <p:cNvSpPr>
            <a:spLocks noGrp="1"/>
          </p:cNvSpPr>
          <p:nvPr>
            <p:ph idx="1"/>
          </p:nvPr>
        </p:nvSpPr>
        <p:spPr>
          <a:xfrm>
            <a:off x="526204" y="558100"/>
            <a:ext cx="7149723" cy="5536733"/>
          </a:xfrm>
        </p:spPr>
        <p:txBody>
          <a:bodyPr>
            <a:normAutofit fontScale="70000" lnSpcReduction="20000"/>
          </a:bodyPr>
          <a:lstStyle/>
          <a:p>
            <a:pPr marL="0" lvl="0" indent="0" algn="just">
              <a:lnSpc>
                <a:spcPct val="150000"/>
              </a:lnSpc>
              <a:buNone/>
            </a:pPr>
            <a:r>
              <a:rPr lang="es-ES" sz="2200" dirty="0">
                <a:solidFill>
                  <a:prstClr val="black"/>
                </a:solidFill>
                <a:latin typeface="Times New Roman" panose="02020603050405020304" pitchFamily="18" charset="0"/>
                <a:cs typeface="Times New Roman" panose="02020603050405020304" pitchFamily="18" charset="0"/>
              </a:rPr>
              <a:t>Los encuentros presenciales son asesorías para el fortalecimiento del aprendizaje, que puede realizar de manera individual, pequeños grupos o grupo general, se programan presenciales o a distancia de forma </a:t>
            </a:r>
            <a:r>
              <a:rPr lang="es-ES" sz="2200" b="1" dirty="0">
                <a:solidFill>
                  <a:prstClr val="black"/>
                </a:solidFill>
                <a:latin typeface="Times New Roman" panose="02020603050405020304" pitchFamily="18" charset="0"/>
                <a:cs typeface="Times New Roman" panose="02020603050405020304" pitchFamily="18" charset="0"/>
              </a:rPr>
              <a:t>sincrónica</a:t>
            </a:r>
            <a:r>
              <a:rPr lang="es-ES" sz="2200" dirty="0">
                <a:solidFill>
                  <a:prstClr val="black"/>
                </a:solidFill>
                <a:latin typeface="Times New Roman" panose="02020603050405020304" pitchFamily="18" charset="0"/>
                <a:cs typeface="Times New Roman" panose="02020603050405020304" pitchFamily="18" charset="0"/>
              </a:rPr>
              <a:t> es decir en tiempo real y </a:t>
            </a:r>
            <a:r>
              <a:rPr lang="es-ES" sz="2200" b="1" dirty="0">
                <a:solidFill>
                  <a:prstClr val="black"/>
                </a:solidFill>
                <a:latin typeface="Times New Roman" panose="02020603050405020304" pitchFamily="18" charset="0"/>
                <a:cs typeface="Times New Roman" panose="02020603050405020304" pitchFamily="18" charset="0"/>
              </a:rPr>
              <a:t>asincrónica</a:t>
            </a:r>
            <a:r>
              <a:rPr lang="es-ES" sz="2200" dirty="0">
                <a:solidFill>
                  <a:prstClr val="black"/>
                </a:solidFill>
                <a:latin typeface="Times New Roman" panose="02020603050405020304" pitchFamily="18" charset="0"/>
                <a:cs typeface="Times New Roman" panose="02020603050405020304" pitchFamily="18" charset="0"/>
              </a:rPr>
              <a:t>, que implica una respuesta diferida. </a:t>
            </a:r>
          </a:p>
          <a:p>
            <a:pPr marL="0" lvl="0" indent="0" algn="just">
              <a:lnSpc>
                <a:spcPct val="150000"/>
              </a:lnSpc>
              <a:buNone/>
            </a:pPr>
            <a:r>
              <a:rPr lang="es-ES" sz="2200" dirty="0">
                <a:solidFill>
                  <a:prstClr val="black"/>
                </a:solidFill>
                <a:latin typeface="Times New Roman" panose="02020603050405020304" pitchFamily="18" charset="0"/>
                <a:cs typeface="Times New Roman" panose="02020603050405020304" pitchFamily="18" charset="0"/>
              </a:rPr>
              <a:t>Las tutorías tanto presenciales como a distancia apuntarán a favorecer el intercambio cognitivo y experiencial , el diálogo, la reflexión y la construcción colaborativa del conocimiento.</a:t>
            </a:r>
          </a:p>
          <a:p>
            <a:pPr marL="0" lvl="0" indent="0" algn="just">
              <a:buNone/>
            </a:pPr>
            <a:endParaRPr lang="es-ES" sz="2200" b="1" dirty="0">
              <a:solidFill>
                <a:schemeClr val="accent1"/>
              </a:solidFill>
              <a:latin typeface="Times New Roman" panose="02020603050405020304" pitchFamily="18" charset="0"/>
              <a:cs typeface="Times New Roman" panose="02020603050405020304" pitchFamily="18" charset="0"/>
            </a:endParaRPr>
          </a:p>
          <a:p>
            <a:pPr marL="0" lvl="0" indent="0" algn="just">
              <a:buNone/>
            </a:pPr>
            <a:r>
              <a:rPr lang="es-ES" sz="3100" b="1" dirty="0">
                <a:solidFill>
                  <a:schemeClr val="accent5">
                    <a:lumMod val="75000"/>
                  </a:schemeClr>
                </a:solidFill>
                <a:latin typeface="Times New Roman" panose="02020603050405020304" pitchFamily="18" charset="0"/>
                <a:cs typeface="Times New Roman" panose="02020603050405020304" pitchFamily="18" charset="0"/>
              </a:rPr>
              <a:t>El estudiante tiene compromisos: </a:t>
            </a:r>
          </a:p>
          <a:p>
            <a:pPr algn="just">
              <a:lnSpc>
                <a:spcPct val="150000"/>
              </a:lnSpc>
              <a:buFont typeface="Wingdings" panose="05000000000000000000" pitchFamily="2" charset="2"/>
              <a:buChar char="§"/>
            </a:pPr>
            <a:r>
              <a:rPr lang="es-ES" sz="2200" dirty="0">
                <a:solidFill>
                  <a:prstClr val="black"/>
                </a:solidFill>
                <a:latin typeface="Times New Roman" panose="02020603050405020304" pitchFamily="18" charset="0"/>
                <a:cs typeface="Times New Roman" panose="02020603050405020304" pitchFamily="18" charset="0"/>
              </a:rPr>
              <a:t>Debe poner en juego sus capacidades y habilidades para aprender de manera autónoma y dentro de una nueva dinámica de interactividad con el proceso educativo y con la realidad mediada por materiales didácticos y por la plataforma virtual (Campus virtual). </a:t>
            </a:r>
            <a:endParaRPr lang="es-ES" sz="2200" b="1" dirty="0">
              <a:solidFill>
                <a:schemeClr val="accent1"/>
              </a:solidFill>
              <a:latin typeface="Times New Roman" panose="02020603050405020304" pitchFamily="18" charset="0"/>
              <a:cs typeface="Times New Roman" panose="02020603050405020304" pitchFamily="18" charset="0"/>
            </a:endParaRPr>
          </a:p>
          <a:p>
            <a:pPr lvl="0" algn="just">
              <a:lnSpc>
                <a:spcPct val="150000"/>
              </a:lnSpc>
              <a:buFont typeface="Wingdings" panose="05000000000000000000" pitchFamily="2" charset="2"/>
              <a:buChar char="§"/>
            </a:pPr>
            <a:r>
              <a:rPr lang="es-ES" sz="2200" dirty="0">
                <a:solidFill>
                  <a:prstClr val="black"/>
                </a:solidFill>
                <a:latin typeface="Times New Roman" panose="02020603050405020304" pitchFamily="18" charset="0"/>
                <a:cs typeface="Times New Roman" panose="02020603050405020304" pitchFamily="18" charset="0"/>
              </a:rPr>
              <a:t>Debe ser activo en el proceso de aprendizaje para adquirir grados de autonomía para la gestión del tiempo, el espacio y el ritmo personal de estudio.</a:t>
            </a:r>
          </a:p>
          <a:p>
            <a:pPr lvl="0" algn="just">
              <a:lnSpc>
                <a:spcPct val="150000"/>
              </a:lnSpc>
              <a:buFont typeface="Wingdings" panose="05000000000000000000" pitchFamily="2" charset="2"/>
              <a:buChar char="§"/>
            </a:pPr>
            <a:r>
              <a:rPr lang="es-ES" sz="2200" dirty="0">
                <a:solidFill>
                  <a:prstClr val="black"/>
                </a:solidFill>
                <a:latin typeface="Times New Roman" panose="02020603050405020304" pitchFamily="18" charset="0"/>
                <a:cs typeface="Times New Roman" panose="02020603050405020304" pitchFamily="18" charset="0"/>
              </a:rPr>
              <a:t>Tiene los mismos derechos y deberes de un estudiante presencial.</a:t>
            </a:r>
          </a:p>
          <a:p>
            <a:pPr marL="0" indent="0" algn="just">
              <a:buNone/>
            </a:pPr>
            <a:endParaRPr lang="es-ES" sz="2000" dirty="0"/>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spTree>
    <p:extLst>
      <p:ext uri="{BB962C8B-B14F-4D97-AF65-F5344CB8AC3E}">
        <p14:creationId xmlns:p14="http://schemas.microsoft.com/office/powerpoint/2010/main" val="374527677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3" descr="PAGINA POWERPOINT PRESENTACIÓN 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93482" cy="7064202"/>
          </a:xfrm>
          <a:prstGeom prst="rect">
            <a:avLst/>
          </a:prstGeom>
        </p:spPr>
      </p:pic>
      <p:sp>
        <p:nvSpPr>
          <p:cNvPr id="2" name="Título 1"/>
          <p:cNvSpPr>
            <a:spLocks noGrp="1"/>
          </p:cNvSpPr>
          <p:nvPr>
            <p:ph type="title"/>
          </p:nvPr>
        </p:nvSpPr>
        <p:spPr>
          <a:xfrm>
            <a:off x="628650" y="443060"/>
            <a:ext cx="8119424" cy="554468"/>
          </a:xfrm>
        </p:spPr>
        <p:txBody>
          <a:bodyPr>
            <a:normAutofit fontScale="90000"/>
          </a:bodyPr>
          <a:lstStyle/>
          <a:p>
            <a:pPr lvl="0">
              <a:spcBef>
                <a:spcPts val="1000"/>
              </a:spcBef>
            </a:pPr>
            <a:br>
              <a:rPr lang="es-ES" sz="1800" b="1" dirty="0">
                <a:solidFill>
                  <a:prstClr val="black"/>
                </a:solidFill>
                <a:latin typeface="Calibri"/>
                <a:ea typeface="+mn-ea"/>
                <a:cs typeface="+mn-cs"/>
              </a:rPr>
            </a:br>
            <a:endParaRPr lang="es-ES" b="1" dirty="0"/>
          </a:p>
        </p:txBody>
      </p:sp>
      <p:sp>
        <p:nvSpPr>
          <p:cNvPr id="3" name="Marcador de contenido 2"/>
          <p:cNvSpPr>
            <a:spLocks noGrp="1"/>
          </p:cNvSpPr>
          <p:nvPr>
            <p:ph idx="1"/>
          </p:nvPr>
        </p:nvSpPr>
        <p:spPr>
          <a:xfrm>
            <a:off x="1748758" y="896654"/>
            <a:ext cx="6032208" cy="4472491"/>
          </a:xfrm>
        </p:spPr>
        <p:txBody>
          <a:bodyPr>
            <a:normAutofit fontScale="85000" lnSpcReduction="10000"/>
          </a:bodyPr>
          <a:lstStyle/>
          <a:p>
            <a:pPr marL="0" lvl="0" indent="0" algn="just">
              <a:buNone/>
            </a:pPr>
            <a:r>
              <a:rPr lang="es-ES" sz="2000" b="1" dirty="0">
                <a:solidFill>
                  <a:schemeClr val="accent5">
                    <a:lumMod val="75000"/>
                  </a:schemeClr>
                </a:solidFill>
                <a:latin typeface="Times New Roman" panose="02020603050405020304" pitchFamily="18" charset="0"/>
                <a:cs typeface="Times New Roman" panose="02020603050405020304" pitchFamily="18" charset="0"/>
              </a:rPr>
              <a:t>A futuro </a:t>
            </a:r>
            <a:r>
              <a:rPr lang="es-ES" sz="2000" b="1" dirty="0">
                <a:solidFill>
                  <a:srgbClr val="4472C4">
                    <a:lumMod val="75000"/>
                  </a:srgbClr>
                </a:solidFill>
                <a:latin typeface="Times New Roman" panose="02020603050405020304" pitchFamily="18" charset="0"/>
                <a:cs typeface="Times New Roman" panose="02020603050405020304" pitchFamily="18" charset="0"/>
              </a:rPr>
              <a:t>podrá matricular </a:t>
            </a:r>
            <a:r>
              <a:rPr lang="es-ES" sz="2000" b="1" dirty="0">
                <a:solidFill>
                  <a:schemeClr val="accent5">
                    <a:lumMod val="75000"/>
                  </a:schemeClr>
                </a:solidFill>
                <a:latin typeface="Times New Roman" panose="02020603050405020304" pitchFamily="18" charset="0"/>
                <a:cs typeface="Times New Roman" panose="02020603050405020304" pitchFamily="18" charset="0"/>
              </a:rPr>
              <a:t>asignaturas  en las expresiones:</a:t>
            </a:r>
          </a:p>
          <a:p>
            <a:pPr marL="0" lvl="0" indent="0" algn="just">
              <a:lnSpc>
                <a:spcPct val="150000"/>
              </a:lnSpc>
              <a:buNone/>
            </a:pPr>
            <a:r>
              <a:rPr lang="es-ES" sz="2000" b="1" dirty="0">
                <a:solidFill>
                  <a:schemeClr val="accent5">
                    <a:lumMod val="75000"/>
                  </a:schemeClr>
                </a:solidFill>
                <a:latin typeface="Times New Roman" panose="02020603050405020304" pitchFamily="18" charset="0"/>
                <a:cs typeface="Times New Roman" panose="02020603050405020304" pitchFamily="18" charset="0"/>
              </a:rPr>
              <a:t>Semipresencial con mediación virtual: </a:t>
            </a:r>
            <a:r>
              <a:rPr lang="es-ES" sz="2000" dirty="0">
                <a:solidFill>
                  <a:prstClr val="black"/>
                </a:solidFill>
                <a:latin typeface="Times New Roman" panose="02020603050405020304" pitchFamily="18" charset="0"/>
                <a:cs typeface="Times New Roman" panose="02020603050405020304" pitchFamily="18" charset="0"/>
              </a:rPr>
              <a:t>que es la combinación entre las modalidades presencial y a distancia, en una misma asignatura: semanas presenciales y semanas en línea.</a:t>
            </a:r>
          </a:p>
          <a:p>
            <a:pPr marL="0" lvl="0" indent="0" algn="just">
              <a:lnSpc>
                <a:spcPct val="150000"/>
              </a:lnSpc>
              <a:buNone/>
            </a:pPr>
            <a:endParaRPr lang="es-ES" sz="2000" b="1" dirty="0">
              <a:solidFill>
                <a:schemeClr val="accent5">
                  <a:lumMod val="75000"/>
                </a:schemeClr>
              </a:solidFill>
              <a:latin typeface="Times New Roman" panose="02020603050405020304" pitchFamily="18" charset="0"/>
              <a:cs typeface="Times New Roman" panose="02020603050405020304" pitchFamily="18" charset="0"/>
            </a:endParaRPr>
          </a:p>
          <a:p>
            <a:pPr marL="0" lvl="0" indent="0" algn="just">
              <a:lnSpc>
                <a:spcPct val="150000"/>
              </a:lnSpc>
              <a:buNone/>
            </a:pPr>
            <a:r>
              <a:rPr lang="es-ES" sz="2000" b="1" dirty="0">
                <a:solidFill>
                  <a:schemeClr val="accent5">
                    <a:lumMod val="75000"/>
                  </a:schemeClr>
                </a:solidFill>
                <a:latin typeface="Times New Roman" panose="02020603050405020304" pitchFamily="18" charset="0"/>
                <a:cs typeface="Times New Roman" panose="02020603050405020304" pitchFamily="18" charset="0"/>
              </a:rPr>
              <a:t>Virtual: </a:t>
            </a:r>
            <a:r>
              <a:rPr lang="es-ES" sz="2000" dirty="0">
                <a:solidFill>
                  <a:prstClr val="black"/>
                </a:solidFill>
                <a:latin typeface="Times New Roman" panose="02020603050405020304" pitchFamily="18" charset="0"/>
                <a:cs typeface="Times New Roman" panose="02020603050405020304" pitchFamily="18" charset="0"/>
              </a:rPr>
              <a:t>desarrollo de la asignatura en línea a través de la plataforma virtual (Campus virtual) de la </a:t>
            </a:r>
            <a:r>
              <a:rPr lang="es-ES" sz="2000" dirty="0" err="1">
                <a:solidFill>
                  <a:prstClr val="black"/>
                </a:solidFill>
                <a:latin typeface="Times New Roman" panose="02020603050405020304" pitchFamily="18" charset="0"/>
                <a:cs typeface="Times New Roman" panose="02020603050405020304" pitchFamily="18" charset="0"/>
              </a:rPr>
              <a:t>Unah</a:t>
            </a:r>
            <a:r>
              <a:rPr lang="es-ES" sz="2000" dirty="0">
                <a:solidFill>
                  <a:prstClr val="black"/>
                </a:solidFill>
                <a:latin typeface="Times New Roman" panose="02020603050405020304" pitchFamily="18" charset="0"/>
                <a:cs typeface="Times New Roman" panose="02020603050405020304" pitchFamily="18" charset="0"/>
              </a:rPr>
              <a:t>, que son espacios de comunicación que permiten el intercambio de información y conocimientos, que hace posible la creación de un contexto de enseñanza – aprendizaje en el que se facilita la cooperación de tutores a estudiantes y de estos entre sí.</a:t>
            </a:r>
          </a:p>
        </p:txBody>
      </p:sp>
      <p:sp>
        <p:nvSpPr>
          <p:cNvPr id="5" name="4 Rectángulo"/>
          <p:cNvSpPr/>
          <p:nvPr/>
        </p:nvSpPr>
        <p:spPr>
          <a:xfrm>
            <a:off x="1673257" y="558100"/>
            <a:ext cx="6452647" cy="338554"/>
          </a:xfrm>
          <a:prstGeom prst="rect">
            <a:avLst/>
          </a:prstGeom>
        </p:spPr>
        <p:txBody>
          <a:bodyPr wrap="square">
            <a:spAutoFit/>
          </a:bodyPr>
          <a:lstStyle/>
          <a:p>
            <a:endParaRPr lang="es-HN" sz="1600" dirty="0"/>
          </a:p>
        </p:txBody>
      </p:sp>
      <p:pic>
        <p:nvPicPr>
          <p:cNvPr id="5122" name="Picture 2" descr="Resultado de imagen para educación a distancia">
            <a:extLst>
              <a:ext uri="{FF2B5EF4-FFF2-40B4-BE49-F238E27FC236}">
                <a16:creationId xmlns:a16="http://schemas.microsoft.com/office/drawing/2014/main" id="{BB60B619-FA18-4460-B7AA-8FA1B26F94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43" y="2041107"/>
            <a:ext cx="1583505" cy="14534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2715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Invierno</Template>
  <TotalTime>5718</TotalTime>
  <Words>1517</Words>
  <Application>Microsoft Office PowerPoint</Application>
  <PresentationFormat>Presentación en pantalla (4:3)</PresentationFormat>
  <Paragraphs>125</Paragraphs>
  <Slides>15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15</vt:i4>
      </vt:variant>
    </vt:vector>
  </HeadingPairs>
  <TitlesOfParts>
    <vt:vector size="22" baseType="lpstr">
      <vt:lpstr>Arial</vt:lpstr>
      <vt:lpstr>Calibri</vt:lpstr>
      <vt:lpstr>Calibri Light</vt:lpstr>
      <vt:lpstr>Segoe UI</vt:lpstr>
      <vt:lpstr>Times New Roman</vt:lpstr>
      <vt:lpstr>Wingdings</vt:lpstr>
      <vt:lpstr>Tema de Office</vt:lpstr>
      <vt:lpstr>   </vt:lpstr>
      <vt:lpstr>  Objetivos de la inducción a los estudiantes de primer ingreso a la modalidad de educación a distancia  </vt:lpstr>
      <vt:lpstr>Presentación de PowerPoint</vt:lpstr>
      <vt:lpstr>       </vt:lpstr>
      <vt:lpstr>Fundamentos de la educación a distancia       </vt:lpstr>
      <vt:lpstr>   </vt:lpstr>
      <vt:lpstr>        Tutorías </vt:lpstr>
      <vt:lpstr>Presentación de PowerPoint</vt:lpstr>
      <vt:lpstr> </vt:lpstr>
      <vt:lpstr> </vt:lpstr>
      <vt:lpstr> </vt:lpstr>
      <vt:lpstr> </vt:lpstr>
      <vt:lpstr> </vt:lpstr>
      <vt:lpstr> </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marbella</dc:creator>
  <cp:lastModifiedBy>KESLY DARIELA GARCIA CARDENAS</cp:lastModifiedBy>
  <cp:revision>508</cp:revision>
  <dcterms:created xsi:type="dcterms:W3CDTF">2015-01-16T14:25:16Z</dcterms:created>
  <dcterms:modified xsi:type="dcterms:W3CDTF">2020-01-24T16:53:52Z</dcterms:modified>
</cp:coreProperties>
</file>